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loja" panose="020B0604020202020204" charset="0"/>
      <p:regular r:id="rId17"/>
    </p:embeddedFont>
    <p:embeddedFont>
      <p:font typeface="Arial Bold" panose="020B0704020202020204" pitchFamily="34" charset="0"/>
      <p:regular r:id="rId18"/>
      <p:bold r:id="rId19"/>
    </p:embeddedFont>
    <p:embeddedFont>
      <p:font typeface="Barlow Bold" panose="020B0604020202020204" charset="0"/>
      <p:regular r:id="rId20"/>
    </p:embeddedFont>
    <p:embeddedFont>
      <p:font typeface="Calibri (MS)" panose="020B0604020202020204" charset="0"/>
      <p:regular r:id="rId21"/>
    </p:embeddedFont>
    <p:embeddedFont>
      <p:font typeface="Contrail One" panose="020B0604020202020204" charset="0"/>
      <p:regular r:id="rId22"/>
    </p:embeddedFont>
    <p:embeddedFont>
      <p:font typeface="Genty Sans" panose="020B0604020202020204" charset="0"/>
      <p:regular r:id="rId23"/>
    </p:embeddedFont>
    <p:embeddedFont>
      <p:font typeface="IBM Plex Sans" panose="020B0503050203000203" pitchFamily="34" charset="0"/>
      <p:regular r:id="rId24"/>
      <p:bold r:id="rId25"/>
      <p:italic r:id="rId26"/>
      <p:boldItalic r:id="rId27"/>
    </p:embeddedFont>
    <p:embeddedFont>
      <p:font typeface="IBM Plex Sans Bold" panose="020B0803050203000203" charset="0"/>
      <p:regular r:id="rId28"/>
    </p:embeddedFont>
    <p:embeddedFont>
      <p:font typeface="Open Sauce SemiBold" panose="020B0604020202020204" charset="0"/>
      <p:regular r:id="rId29"/>
    </p:embeddedFont>
    <p:embeddedFont>
      <p:font typeface="Roboto Condensed" panose="02000000000000000000" pitchFamily="2" charset="0"/>
      <p:regular r:id="rId30"/>
      <p:bold r:id="rId31"/>
      <p:italic r:id="rId32"/>
      <p:boldItalic r:id="rId33"/>
    </p:embeddedFont>
    <p:embeddedFont>
      <p:font typeface="Satisfy" panose="020B0604020202020204" charset="0"/>
      <p:regular r:id="rId34"/>
    </p:embeddedFont>
    <p:embeddedFont>
      <p:font typeface="Sunday"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22" autoAdjust="0"/>
  </p:normalViewPr>
  <p:slideViewPr>
    <p:cSldViewPr>
      <p:cViewPr varScale="1">
        <p:scale>
          <a:sx n="43" d="100"/>
          <a:sy n="43" d="100"/>
        </p:scale>
        <p:origin x="960"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tableStyles" Target="tableStyles.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29.03.2025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'll help you analyze the content in your document. This appears to be a draft of an instructor transcript for teaching IBM Copy Services Manager (CSM) 6.3.13.</a:t>
            </a:r>
          </a:p>
          <a:p>
            <a:r>
              <a:rPr lang="en-US"/>
              <a:t>Based on my review, the document is structured as a lecture-style educational material with:</a:t>
            </a:r>
          </a:p>
          <a:p>
            <a:endParaRPr lang="en-US"/>
          </a:p>
          <a:p>
            <a:r>
              <a:rPr lang="en-US"/>
              <a:t>An introduction explaining the purpose of the document</a:t>
            </a:r>
          </a:p>
          <a:p>
            <a:r>
              <a:rPr lang="en-US"/>
              <a:t>Lesson 1 covering an overview of IBM CSM 6.3.13</a:t>
            </a:r>
          </a:p>
          <a:p>
            <a:r>
              <a:rPr lang="en-US"/>
              <a:t>Three pages of content covering:</a:t>
            </a:r>
          </a:p>
          <a:p>
            <a:endParaRPr lang="en-US"/>
          </a:p>
          <a:p>
            <a:r>
              <a:rPr lang="en-US"/>
              <a:t>Product overview and use cases</a:t>
            </a:r>
          </a:p>
          <a:p>
            <a:r>
              <a:rPr lang="en-US"/>
              <a:t>Key components (Management Server, Storage Systems, Host Systems)</a:t>
            </a:r>
          </a:p>
          <a:p>
            <a:r>
              <a:rPr lang="en-US"/>
              <a:t>Interface options (GUI, CLI, and API Integration)</a:t>
            </a:r>
          </a:p>
          <a:p>
            <a:endParaRPr lang="en-US"/>
          </a:p>
          <a:p>
            <a:endParaRPr lang="en-US"/>
          </a:p>
          <a:p>
            <a:endParaRPr lang="en-US"/>
          </a:p>
          <a:p>
            <a:r>
              <a:rPr lang="en-US"/>
              <a:t>Each section includes:</a:t>
            </a:r>
          </a:p>
          <a:p>
            <a:endParaRPr lang="en-US"/>
          </a:p>
          <a:p>
            <a:r>
              <a:rPr lang="en-US"/>
              <a:t>Concept explanations (marked with 📢)</a:t>
            </a:r>
          </a:p>
          <a:p>
            <a:r>
              <a:rPr lang="en-US"/>
              <a:t>Real-world examples and use cases (marked with 💡)</a:t>
            </a:r>
          </a:p>
          <a:p>
            <a:r>
              <a:rPr lang="en-US"/>
              <a:t>Best practices (marked with 📌)</a:t>
            </a:r>
          </a:p>
          <a:p>
            <a:r>
              <a:rPr lang="en-US"/>
              <a:t>Practical examples for hands-on activities</a:t>
            </a:r>
          </a:p>
          <a:p>
            <a:endParaRPr lang="en-US"/>
          </a:p>
          <a:p>
            <a:r>
              <a:rPr lang="en-US"/>
              <a:t>The content appears to be well-organized for teaching purposes, with a good mix of theoretical knowledge and practical applications. The transcript includes specific examples of how different industries (financial, retail, airline, etc.) might use CSM for disaster recovery, data migration, and high availability systems.</a:t>
            </a:r>
          </a:p>
          <a:p>
            <a:r>
              <a:rPr lang="en-US"/>
              <a:t>Would you like me to provide feedback on this instructor transcript, expand on any particular section, or help develop additional content for this training material?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diagram illustrates the architecture of IBM Copy Services Manager (CSM) and how it integrates with various storage systems and host environments. The key components shown are:</a:t>
            </a:r>
          </a:p>
          <a:p>
            <a:endParaRPr lang="en-US"/>
          </a:p>
          <a:p>
            <a:r>
              <a:rPr lang="en-US"/>
              <a:t>CSM Management Server (blue, top center)</a:t>
            </a:r>
          </a:p>
          <a:p>
            <a:endParaRPr lang="en-US"/>
          </a:p>
          <a:p>
            <a:r>
              <a:rPr lang="en-US"/>
              <a:t>Acts as the central control point for managing replication sessions</a:t>
            </a:r>
          </a:p>
          <a:p>
            <a:r>
              <a:rPr lang="en-US"/>
              <a:t>Handles authentication, access control, and configuration settings</a:t>
            </a:r>
          </a:p>
          <a:p>
            <a:endParaRPr lang="en-US"/>
          </a:p>
          <a:p>
            <a:endParaRPr lang="en-US"/>
          </a:p>
          <a:p>
            <a:r>
              <a:rPr lang="en-US"/>
              <a:t>Interfaces (green, middle)</a:t>
            </a:r>
          </a:p>
          <a:p>
            <a:endParaRPr lang="en-US"/>
          </a:p>
          <a:p>
            <a:r>
              <a:rPr lang="en-US"/>
              <a:t>Shows the three ways to interact with CSM:</a:t>
            </a:r>
          </a:p>
          <a:p>
            <a:endParaRPr lang="en-US"/>
          </a:p>
          <a:p>
            <a:r>
              <a:rPr lang="en-US"/>
              <a:t>Graphical User Interface (GUI)</a:t>
            </a:r>
          </a:p>
          <a:p>
            <a:r>
              <a:rPr lang="en-US"/>
              <a:t>Command-Line Interface (CLI)</a:t>
            </a:r>
          </a:p>
          <a:p>
            <a:r>
              <a:rPr lang="en-US"/>
              <a:t>API Integration for custom automation workflows</a:t>
            </a:r>
          </a:p>
          <a:p>
            <a:endParaRPr lang="en-US"/>
          </a:p>
          <a:p>
            <a:endParaRPr lang="en-US"/>
          </a:p>
          <a:p>
            <a:endParaRPr lang="en-US"/>
          </a:p>
          <a:p>
            <a:endParaRPr lang="en-US"/>
          </a:p>
          <a:p>
            <a:r>
              <a:rPr lang="en-US"/>
              <a:t>Storage Systems (orange, middle section)</a:t>
            </a:r>
          </a:p>
          <a:p>
            <a:endParaRPr lang="en-US"/>
          </a:p>
          <a:p>
            <a:r>
              <a:rPr lang="en-US"/>
              <a:t>IBM DS8000</a:t>
            </a:r>
          </a:p>
          <a:p>
            <a:r>
              <a:rPr lang="en-US"/>
              <a:t>IBM FlashSystem</a:t>
            </a:r>
          </a:p>
          <a:p>
            <a:r>
              <a:rPr lang="en-US"/>
              <a:t>IBM SAN Volume Controller (SVC)</a:t>
            </a:r>
          </a:p>
          <a:p>
            <a:r>
              <a:rPr lang="en-US"/>
              <a:t>IBM Spectrum Virtualize</a:t>
            </a:r>
          </a:p>
          <a:p>
            <a:r>
              <a:rPr lang="en-US"/>
              <a:t>Connected by replication paths (red dashed lines)</a:t>
            </a:r>
          </a:p>
          <a:p>
            <a:endParaRPr lang="en-US"/>
          </a:p>
          <a:p>
            <a:endParaRPr lang="en-US"/>
          </a:p>
          <a:p>
            <a:r>
              <a:rPr lang="en-US"/>
              <a:t>Host Systems (light blue, bottom)</a:t>
            </a:r>
          </a:p>
          <a:p>
            <a:endParaRPr lang="en-US"/>
          </a:p>
          <a:p>
            <a:r>
              <a:rPr lang="en-US"/>
              <a:t>Compatible operating systems:</a:t>
            </a:r>
          </a:p>
          <a:p>
            <a:endParaRPr lang="en-US"/>
          </a:p>
          <a:p>
            <a:r>
              <a:rPr lang="en-US"/>
              <a:t>AIX</a:t>
            </a:r>
          </a:p>
          <a:p>
            <a:r>
              <a:rPr lang="en-US"/>
              <a:t>Linux</a:t>
            </a:r>
          </a:p>
          <a:p>
            <a:r>
              <a:rPr lang="en-US"/>
              <a:t>Windows</a:t>
            </a:r>
          </a:p>
          <a:p>
            <a:r>
              <a:rPr lang="en-US"/>
              <a:t>z/OS</a:t>
            </a:r>
          </a:p>
          <a:p>
            <a:endParaRPr lang="en-US"/>
          </a:p>
          <a:p>
            <a:endParaRPr lang="en-US"/>
          </a:p>
          <a:p>
            <a:endParaRPr lang="en-US"/>
          </a:p>
          <a:p>
            <a:endParaRPr lang="en-US"/>
          </a:p>
          <a:p>
            <a:endParaRPr lang="en-US"/>
          </a:p>
          <a:p>
            <a:r>
              <a:rPr lang="en-US"/>
              <a:t>The diagram shows how the CSM server orchestrates replication between different IBM storage systems while providing management access through multiple interfaces. The storage systems are then connected to various host environments that run the business applications.</a:t>
            </a:r>
          </a:p>
          <a:p>
            <a:r>
              <a:rPr lang="en-US"/>
              <a:t>Would you like me to modify any part of this diagram or provide additional details about how specific components interact?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diagram illustrates the central role of the IBM Copy Services Manager (CSM) Management Server in controlling storage systems and replication sessions. Here's what the diagram shows:</a:t>
            </a:r>
          </a:p>
          <a:p>
            <a:r>
              <a:rPr lang="en-US"/>
              <a:t>Central Component</a:t>
            </a:r>
          </a:p>
          <a:p>
            <a:endParaRPr lang="en-US"/>
          </a:p>
          <a:p>
            <a:r>
              <a:rPr lang="en-US"/>
              <a:t>CSM Management Server serves as the central control point for all replication activities</a:t>
            </a:r>
          </a:p>
          <a:p>
            <a:r>
              <a:rPr lang="en-US"/>
              <a:t>Three access methods are shown: CLI, GUI (User Access), and API</a:t>
            </a:r>
          </a:p>
          <a:p>
            <a:endParaRPr lang="en-US"/>
          </a:p>
          <a:p>
            <a:r>
              <a:rPr lang="en-US"/>
              <a:t>Key Management Server Components</a:t>
            </a:r>
          </a:p>
          <a:p>
            <a:endParaRPr lang="en-US"/>
          </a:p>
          <a:p>
            <a:r>
              <a:rPr lang="en-US"/>
              <a:t>Authentication &amp; Access Control</a:t>
            </a:r>
          </a:p>
          <a:p>
            <a:endParaRPr lang="en-US"/>
          </a:p>
          <a:p>
            <a:r>
              <a:rPr lang="en-US"/>
              <a:t>Manages user permissions and security</a:t>
            </a:r>
          </a:p>
          <a:p>
            <a:r>
              <a:rPr lang="en-US"/>
              <a:t>Implements role-based access control (RBAC)</a:t>
            </a:r>
          </a:p>
          <a:p>
            <a:endParaRPr lang="en-US"/>
          </a:p>
          <a:p>
            <a:endParaRPr lang="en-US"/>
          </a:p>
          <a:p>
            <a:r>
              <a:rPr lang="en-US"/>
              <a:t>Session Manager</a:t>
            </a:r>
          </a:p>
          <a:p>
            <a:endParaRPr lang="en-US"/>
          </a:p>
          <a:p>
            <a:r>
              <a:rPr lang="en-US"/>
              <a:t>Core component that controls replication processes</a:t>
            </a:r>
          </a:p>
          <a:p>
            <a:r>
              <a:rPr lang="en-US"/>
              <a:t>Orchestrates data movement between storage systems</a:t>
            </a:r>
          </a:p>
          <a:p>
            <a:endParaRPr lang="en-US"/>
          </a:p>
          <a:p>
            <a:endParaRPr lang="en-US"/>
          </a:p>
          <a:p>
            <a:r>
              <a:rPr lang="en-US"/>
              <a:t>Monitoring System</a:t>
            </a:r>
          </a:p>
          <a:p>
            <a:endParaRPr lang="en-US"/>
          </a:p>
          <a:p>
            <a:r>
              <a:rPr lang="en-US"/>
              <a:t>Provides alerts and logging capabilities</a:t>
            </a:r>
          </a:p>
          <a:p>
            <a:r>
              <a:rPr lang="en-US"/>
              <a:t>Tracks replication health and status</a:t>
            </a:r>
          </a:p>
          <a:p>
            <a:endParaRPr lang="en-US"/>
          </a:p>
          <a:p>
            <a:endParaRPr lang="en-US"/>
          </a:p>
          <a:p>
            <a:endParaRPr lang="en-US"/>
          </a:p>
          <a:p>
            <a:r>
              <a:rPr lang="en-US"/>
              <a:t>Replication Sessions</a:t>
            </a:r>
          </a:p>
          <a:p>
            <a:r>
              <a:rPr lang="en-US"/>
              <a:t>The diagram shows four types of replication that CSM manages:</a:t>
            </a:r>
          </a:p>
          <a:p>
            <a:endParaRPr lang="en-US"/>
          </a:p>
          <a:p>
            <a:r>
              <a:rPr lang="en-US"/>
              <a:t>Metro Mirror: Synchronous replication for zero data loss</a:t>
            </a:r>
          </a:p>
          <a:p>
            <a:r>
              <a:rPr lang="en-US"/>
              <a:t>Global Mirror: Asynchronous replication for longer distances</a:t>
            </a:r>
          </a:p>
          <a:p>
            <a:r>
              <a:rPr lang="en-US"/>
              <a:t>FlashCopy: Point-in-time copies for backups and testing</a:t>
            </a:r>
          </a:p>
          <a:p>
            <a:r>
              <a:rPr lang="en-US"/>
              <a:t>Custom: Multi-target replication configurations</a:t>
            </a:r>
          </a:p>
          <a:p>
            <a:endParaRPr lang="en-US"/>
          </a:p>
          <a:p>
            <a:r>
              <a:rPr lang="en-US"/>
              <a:t>Storage Systems</a:t>
            </a:r>
          </a:p>
          <a:p>
            <a:r>
              <a:rPr lang="en-US"/>
              <a:t>At the bottom, the diagram shows the supported IBM storage platforms:</a:t>
            </a:r>
          </a:p>
          <a:p>
            <a:endParaRPr lang="en-US"/>
          </a:p>
          <a:p>
            <a:r>
              <a:rPr lang="en-US"/>
              <a:t>DS8000</a:t>
            </a:r>
          </a:p>
          <a:p>
            <a:r>
              <a:rPr lang="en-US"/>
              <a:t>FlashSystem</a:t>
            </a:r>
          </a:p>
          <a:p>
            <a:r>
              <a:rPr lang="en-US"/>
              <a:t>SAN Volume Controller (SVC)</a:t>
            </a:r>
          </a:p>
          <a:p>
            <a:r>
              <a:rPr lang="en-US"/>
              <a:t>Spectrum Virtualize</a:t>
            </a:r>
          </a:p>
          <a:p>
            <a:endParaRPr lang="en-US"/>
          </a:p>
          <a:p>
            <a:r>
              <a:rPr lang="en-US"/>
              <a:t>Best Practices</a:t>
            </a:r>
          </a:p>
          <a:p>
            <a:r>
              <a:rPr lang="en-US"/>
              <a:t>The diagram also highlights key best practices:</a:t>
            </a:r>
          </a:p>
          <a:p>
            <a:endParaRPr lang="en-US"/>
          </a:p>
          <a:p>
            <a:r>
              <a:rPr lang="en-US"/>
              <a:t>Deploy CSM on dedicated high-availability servers</a:t>
            </a:r>
          </a:p>
          <a:p>
            <a:r>
              <a:rPr lang="en-US"/>
              <a:t>Perform regular configuration backups</a:t>
            </a:r>
          </a:p>
          <a:p>
            <a:endParaRPr lang="en-US"/>
          </a:p>
          <a:p>
            <a:r>
              <a:rPr lang="en-US"/>
              <a:t>This visualization helps explain how the management server functions as the orchestration hub that coordinates all replication activities between storage systems, providing centralized control, monitoring, and automation for enterprise data replication.</a:t>
            </a:r>
          </a:p>
          <a:p>
            <a:r>
              <a:rPr lang="en-US"/>
              <a:t>Would you like me to explain any aspect of this diagram in more detail or create another visualization focusing on a different aspect of IBM Copy Services Manager?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diagram provides a visual guide for planning server capacity requirements for IBM Copy Services Manager deployments. Let me explain the key components:</a:t>
            </a:r>
          </a:p>
          <a:p>
            <a:r>
              <a:rPr lang="en-US"/>
              <a:t>Memory Requirements Calculator</a:t>
            </a:r>
          </a:p>
          <a:p>
            <a:r>
              <a:rPr lang="en-US"/>
              <a:t>The left upper section shows how to calculate memory needs:</a:t>
            </a:r>
          </a:p>
          <a:p>
            <a:endParaRPr lang="en-US"/>
          </a:p>
          <a:p>
            <a:r>
              <a:rPr lang="en-US"/>
              <a:t>Base Memory Formula: Base Memory + (Sessions × Memory Per Session)</a:t>
            </a:r>
          </a:p>
          <a:p>
            <a:r>
              <a:rPr lang="en-US"/>
              <a:t>Base Memory Components:</a:t>
            </a:r>
          </a:p>
          <a:p>
            <a:endParaRPr lang="en-US"/>
          </a:p>
          <a:p>
            <a:r>
              <a:rPr lang="en-US"/>
              <a:t>4 GB minimum for CSM</a:t>
            </a:r>
          </a:p>
          <a:p>
            <a:r>
              <a:rPr lang="en-US"/>
              <a:t>JVM overhead</a:t>
            </a:r>
          </a:p>
          <a:p>
            <a:r>
              <a:rPr lang="en-US"/>
              <a:t>OS requirements (typically 1.5 GB)</a:t>
            </a:r>
          </a:p>
          <a:p>
            <a:endParaRPr lang="en-US"/>
          </a:p>
          <a:p>
            <a:endParaRPr lang="en-US"/>
          </a:p>
          <a:p>
            <a:r>
              <a:rPr lang="en-US"/>
              <a:t>Memory Per Session varies by replication type:</a:t>
            </a:r>
          </a:p>
          <a:p>
            <a:endParaRPr lang="en-US"/>
          </a:p>
          <a:p>
            <a:r>
              <a:rPr lang="en-US"/>
              <a:t>Metro Mirror: 256 MB</a:t>
            </a:r>
          </a:p>
          <a:p>
            <a:r>
              <a:rPr lang="en-US"/>
              <a:t>Global Mirror: 320 MB</a:t>
            </a:r>
          </a:p>
          <a:p>
            <a:r>
              <a:rPr lang="en-US"/>
              <a:t>FlashCopy: 128 MB</a:t>
            </a:r>
          </a:p>
          <a:p>
            <a:r>
              <a:rPr lang="en-US"/>
              <a:t>Multi-Target configurations: 384 MB</a:t>
            </a:r>
          </a:p>
          <a:p>
            <a:endParaRPr lang="en-US"/>
          </a:p>
          <a:p>
            <a:endParaRPr lang="en-US"/>
          </a:p>
          <a:p>
            <a:endParaRPr lang="en-US"/>
          </a:p>
          <a:p>
            <a:r>
              <a:rPr lang="en-US"/>
              <a:t>CPU Core Requirements</a:t>
            </a:r>
          </a:p>
          <a:p>
            <a:r>
              <a:rPr lang="en-US"/>
              <a:t>The right upper section details CPU core calculations:</a:t>
            </a:r>
          </a:p>
          <a:p>
            <a:endParaRPr lang="en-US"/>
          </a:p>
          <a:p>
            <a:r>
              <a:rPr lang="en-US"/>
              <a:t>CPU Formula: Base Cores + (Sessions ÷ Sessions Per Core)</a:t>
            </a:r>
          </a:p>
          <a:p>
            <a:r>
              <a:rPr lang="en-US"/>
              <a:t>Base Core Components:</a:t>
            </a:r>
          </a:p>
          <a:p>
            <a:endParaRPr lang="en-US"/>
          </a:p>
          <a:p>
            <a:r>
              <a:rPr lang="en-US"/>
              <a:t>2 cores minimum for CSM</a:t>
            </a:r>
          </a:p>
          <a:p>
            <a:r>
              <a:rPr lang="en-US"/>
              <a:t>GUI/CLI overhead</a:t>
            </a:r>
          </a:p>
          <a:p>
            <a:r>
              <a:rPr lang="en-US"/>
              <a:t>OS requirements (typically 0.5 cores)</a:t>
            </a:r>
          </a:p>
          <a:p>
            <a:endParaRPr lang="en-US"/>
          </a:p>
          <a:p>
            <a:endParaRPr lang="en-US"/>
          </a:p>
          <a:p>
            <a:r>
              <a:rPr lang="en-US"/>
              <a:t>Sessions Per Core varies by workload type:</a:t>
            </a:r>
          </a:p>
          <a:p>
            <a:endParaRPr lang="en-US"/>
          </a:p>
          <a:p>
            <a:r>
              <a:rPr lang="en-US"/>
              <a:t>Metro Mirror: 20 sessions per core</a:t>
            </a:r>
          </a:p>
          <a:p>
            <a:r>
              <a:rPr lang="en-US"/>
              <a:t>Global Mirror: 15 sessions per core</a:t>
            </a:r>
          </a:p>
          <a:p>
            <a:r>
              <a:rPr lang="en-US"/>
              <a:t>FlashCopy: 30 sessions per core</a:t>
            </a:r>
          </a:p>
          <a:p>
            <a:r>
              <a:rPr lang="en-US"/>
              <a:t>Mixed workload: 18 sessions per core</a:t>
            </a:r>
          </a:p>
          <a:p>
            <a:endParaRPr lang="en-US"/>
          </a:p>
          <a:p>
            <a:endParaRPr lang="en-US"/>
          </a:p>
          <a:p>
            <a:endParaRPr lang="en-US"/>
          </a:p>
          <a:p>
            <a:r>
              <a:rPr lang="en-US"/>
              <a:t>Sample Calculations</a:t>
            </a:r>
          </a:p>
          <a:p>
            <a:r>
              <a:rPr lang="en-US"/>
              <a:t>The bottom section provides three example environments to demonstrate how the calculations work in practice:</a:t>
            </a:r>
          </a:p>
          <a:p>
            <a:endParaRPr lang="en-US"/>
          </a:p>
          <a:p>
            <a:r>
              <a:rPr lang="en-US"/>
              <a:t>Small Environment (10 Metro Mirror + 5 FlashCopy sessions):</a:t>
            </a:r>
          </a:p>
          <a:p>
            <a:endParaRPr lang="en-US"/>
          </a:p>
          <a:p>
            <a:r>
              <a:rPr lang="en-US"/>
              <a:t>Memory: 8.16 GB</a:t>
            </a:r>
          </a:p>
          <a:p>
            <a:r>
              <a:rPr lang="en-US"/>
              <a:t>CPU: 2.7 cores</a:t>
            </a:r>
          </a:p>
          <a:p>
            <a:endParaRPr lang="en-US"/>
          </a:p>
          <a:p>
            <a:endParaRPr lang="en-US"/>
          </a:p>
          <a:p>
            <a:r>
              <a:rPr lang="en-US"/>
              <a:t>Medium Environment (25 Metro Mirror + 15 Global Mirror + 10 FlashCopy sessions):</a:t>
            </a:r>
          </a:p>
          <a:p>
            <a:endParaRPr lang="en-US"/>
          </a:p>
          <a:p>
            <a:r>
              <a:rPr lang="en-US"/>
              <a:t>Memory: 16.8 GB</a:t>
            </a:r>
          </a:p>
          <a:p>
            <a:r>
              <a:rPr lang="en-US"/>
              <a:t>CPU: 5.3 cores</a:t>
            </a:r>
          </a:p>
          <a:p>
            <a:endParaRPr lang="en-US"/>
          </a:p>
          <a:p>
            <a:endParaRPr lang="en-US"/>
          </a:p>
          <a:p>
            <a:r>
              <a:rPr lang="en-US"/>
              <a:t>Large Environment (50 Metro Mirror + 30 Global Mirror + 20 FlashCopy + 5 Multi-Target sessions):</a:t>
            </a:r>
          </a:p>
          <a:p>
            <a:endParaRPr lang="en-US"/>
          </a:p>
          <a:p>
            <a:r>
              <a:rPr lang="en-US"/>
              <a:t>Memory: 32.48 GB</a:t>
            </a:r>
          </a:p>
          <a:p>
            <a:r>
              <a:rPr lang="en-US"/>
              <a:t>CPU: 8.2 cores</a:t>
            </a:r>
          </a:p>
          <a:p>
            <a:endParaRPr lang="en-US"/>
          </a:p>
          <a:p>
            <a:endParaRPr lang="en-US"/>
          </a:p>
          <a:p>
            <a:endParaRPr lang="en-US"/>
          </a:p>
          <a:p>
            <a:r>
              <a:rPr lang="en-US"/>
              <a:t>This visualization would be valuable for system administrators planning IBM CSM deployments as it provides clear guidelines for sizing servers appropriately based on the expected workload profile and number of replication sessions.</a:t>
            </a:r>
          </a:p>
          <a:p>
            <a:r>
              <a:rPr lang="en-US"/>
              <a:t>Would you like me to explain any specific calculation in more detail or create another visualization focusing on a different aspect of capacity planning for IBM CSM?RetryClaude can make mistakes. Please double-check responses. 3.7 SonnetChoose style1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diagram illustrates the concepts of site awareness and volume protection in IBM Copy Services Manager (CSM). Let me explain the key components:</a:t>
            </a:r>
          </a:p>
          <a:p>
            <a:r>
              <a:rPr lang="en-US"/>
              <a:t>Site Awareness</a:t>
            </a:r>
          </a:p>
          <a:p>
            <a:r>
              <a:rPr lang="en-US"/>
              <a:t>The diagram shows two geographically separated data centers:</a:t>
            </a:r>
          </a:p>
          <a:p>
            <a:endParaRPr lang="en-US"/>
          </a:p>
          <a:p>
            <a:r>
              <a:rPr lang="en-US"/>
              <a:t>Site A (Primary): Represented in blue on the left</a:t>
            </a:r>
          </a:p>
          <a:p>
            <a:r>
              <a:rPr lang="en-US"/>
              <a:t>Site B (Secondary): Represented in orange on the right</a:t>
            </a:r>
          </a:p>
          <a:p>
            <a:endParaRPr lang="en-US"/>
          </a:p>
          <a:p>
            <a:r>
              <a:rPr lang="en-US"/>
              <a:t>Each site has:</a:t>
            </a:r>
          </a:p>
          <a:p>
            <a:endParaRPr lang="en-US"/>
          </a:p>
          <a:p>
            <a:r>
              <a:rPr lang="en-US"/>
              <a:t>A unique Site ID (SITE_A and SITE_B) that CSM uses to identify locations</a:t>
            </a:r>
          </a:p>
          <a:p>
            <a:r>
              <a:rPr lang="en-US"/>
              <a:t>A local CSM component with site awareness configuration</a:t>
            </a:r>
          </a:p>
          <a:p>
            <a:r>
              <a:rPr lang="en-US"/>
              <a:t>Storage systems (DS8000 at Site A and FlashSystem at Site B)</a:t>
            </a:r>
          </a:p>
          <a:p>
            <a:r>
              <a:rPr lang="en-US"/>
              <a:t>Protected volumes that are part of replication relationships</a:t>
            </a:r>
          </a:p>
          <a:p>
            <a:endParaRPr lang="en-US"/>
          </a:p>
          <a:p>
            <a:r>
              <a:rPr lang="en-US"/>
              <a:t>Site awareness is a critical feature that:</a:t>
            </a:r>
          </a:p>
          <a:p>
            <a:endParaRPr lang="en-US"/>
          </a:p>
          <a:p>
            <a:r>
              <a:rPr lang="en-US"/>
              <a:t>Prevents replication loops where data might bounce back and forth between sites</a:t>
            </a:r>
          </a:p>
          <a:p>
            <a:r>
              <a:rPr lang="en-US"/>
              <a:t>Ensures that CSM knows which systems belong to which physical location</a:t>
            </a:r>
          </a:p>
          <a:p>
            <a:r>
              <a:rPr lang="en-US"/>
              <a:t>Helps maintain proper replication topologies in complex environments</a:t>
            </a:r>
          </a:p>
          <a:p>
            <a:endParaRPr lang="en-US"/>
          </a:p>
          <a:p>
            <a:r>
              <a:rPr lang="en-US"/>
              <a:t>Volume Protection</a:t>
            </a:r>
          </a:p>
          <a:p>
            <a:r>
              <a:rPr lang="en-US"/>
              <a:t>The diagram shows three different types of volume protection relationships:</a:t>
            </a:r>
          </a:p>
          <a:p>
            <a:endParaRPr lang="en-US"/>
          </a:p>
          <a:p>
            <a:r>
              <a:rPr lang="en-US"/>
              <a:t>Metro Mirror (synchronous replication)</a:t>
            </a:r>
          </a:p>
          <a:p>
            <a:endParaRPr lang="en-US"/>
          </a:p>
          <a:p>
            <a:r>
              <a:rPr lang="en-US"/>
              <a:t>Shown as a blue dashed line between Vol A and Vol A'</a:t>
            </a:r>
          </a:p>
          <a:p>
            <a:r>
              <a:rPr lang="en-US"/>
              <a:t>Provides real-time data mirroring with zero data loss</a:t>
            </a:r>
          </a:p>
          <a:p>
            <a:r>
              <a:rPr lang="en-US"/>
              <a:t>Typically used for critical applications requiring immediate recovery</a:t>
            </a:r>
          </a:p>
          <a:p>
            <a:endParaRPr lang="en-US"/>
          </a:p>
          <a:p>
            <a:endParaRPr lang="en-US"/>
          </a:p>
          <a:p>
            <a:r>
              <a:rPr lang="en-US"/>
              <a:t>Global Mirror (asynchronous replication)</a:t>
            </a:r>
          </a:p>
          <a:p>
            <a:endParaRPr lang="en-US"/>
          </a:p>
          <a:p>
            <a:r>
              <a:rPr lang="en-US"/>
              <a:t>Shown as an orange dashed line between Vol B and Vol B'</a:t>
            </a:r>
          </a:p>
          <a:p>
            <a:r>
              <a:rPr lang="en-US"/>
              <a:t>Used for longer distances where synchronous replication isn't feasible</a:t>
            </a:r>
          </a:p>
          <a:p>
            <a:r>
              <a:rPr lang="en-US"/>
              <a:t>Provides near-real-time protection with minimal impact on performance</a:t>
            </a:r>
          </a:p>
          <a:p>
            <a:endParaRPr lang="en-US"/>
          </a:p>
          <a:p>
            <a:endParaRPr lang="en-US"/>
          </a:p>
          <a:p>
            <a:r>
              <a:rPr lang="en-US"/>
              <a:t>FlashCopy (point-in-time copy)</a:t>
            </a:r>
          </a:p>
          <a:p>
            <a:endParaRPr lang="en-US"/>
          </a:p>
          <a:p>
            <a:r>
              <a:rPr lang="en-US"/>
              <a:t>Shown as a purple dashed line between Vol C and Vol C'</a:t>
            </a:r>
          </a:p>
          <a:p>
            <a:r>
              <a:rPr lang="en-US"/>
              <a:t>Creates instant snapshots for backups, testing, or data mining</a:t>
            </a:r>
          </a:p>
          <a:p>
            <a:r>
              <a:rPr lang="en-US"/>
              <a:t>Can be used in conjunction with mirrors for multi-layered protection</a:t>
            </a:r>
          </a:p>
          <a:p>
            <a:endParaRPr lang="en-US"/>
          </a:p>
          <a:p>
            <a:endParaRPr lang="en-US"/>
          </a:p>
          <a:p>
            <a:endParaRPr lang="en-US"/>
          </a:p>
          <a:p>
            <a:r>
              <a:rPr lang="en-US"/>
              <a:t>The central CSM Management Server at the bottom orchestrates all these replication relationships, maintaining awareness of site locations and ensuring proper volume protection across the enterprise.</a:t>
            </a:r>
          </a:p>
          <a:p>
            <a:r>
              <a:rPr lang="en-US"/>
              <a:t>The "Protected" status indicators show that volumes are currently in a protected state, meaning the replication is functioning correctly and data consistency is being maintained.</a:t>
            </a:r>
          </a:p>
          <a:p>
            <a:r>
              <a:rPr lang="en-US"/>
              <a:t>Would you like me to explain any specific aspect of site awareness or volume protection in more detail?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flowchart illustrates the key session operations in IBM Copy Services Manager (CSM), showing the workflow for managing replication sessions from creation to ongoing management.</a:t>
            </a:r>
          </a:p>
          <a:p>
            <a:r>
              <a:rPr lang="en-US"/>
              <a:t>Core Session Workflow</a:t>
            </a:r>
          </a:p>
          <a:p>
            <a:r>
              <a:rPr lang="en-US"/>
              <a:t>The main flowchart shows the sequential steps for managing replication sessions:</a:t>
            </a:r>
          </a:p>
          <a:p>
            <a:endParaRPr lang="en-US"/>
          </a:p>
          <a:p>
            <a:r>
              <a:rPr lang="en-US"/>
              <a:t>Create Session</a:t>
            </a:r>
          </a:p>
          <a:p>
            <a:endParaRPr lang="en-US"/>
          </a:p>
          <a:p>
            <a:r>
              <a:rPr lang="en-US"/>
              <a:t>Define the session name, type, and properties</a:t>
            </a:r>
          </a:p>
          <a:p>
            <a:endParaRPr lang="en-US"/>
          </a:p>
          <a:p>
            <a:endParaRPr lang="en-US"/>
          </a:p>
          <a:p>
            <a:r>
              <a:rPr lang="en-US"/>
              <a:t>Add Storage Systems</a:t>
            </a:r>
          </a:p>
          <a:p>
            <a:endParaRPr lang="en-US"/>
          </a:p>
          <a:p>
            <a:r>
              <a:rPr lang="en-US"/>
              <a:t>Specify the primary and secondary storage devices</a:t>
            </a:r>
          </a:p>
          <a:p>
            <a:endParaRPr lang="en-US"/>
          </a:p>
          <a:p>
            <a:endParaRPr lang="en-US"/>
          </a:p>
          <a:p>
            <a:r>
              <a:rPr lang="en-US"/>
              <a:t>Add Copy Sets</a:t>
            </a:r>
          </a:p>
          <a:p>
            <a:endParaRPr lang="en-US"/>
          </a:p>
          <a:p>
            <a:r>
              <a:rPr lang="en-US"/>
              <a:t>Select the source and target volumes to be replicated</a:t>
            </a:r>
          </a:p>
          <a:p>
            <a:endParaRPr lang="en-US"/>
          </a:p>
          <a:p>
            <a:endParaRPr lang="en-US"/>
          </a:p>
          <a:p>
            <a:r>
              <a:rPr lang="en-US"/>
              <a:t>Define Role Properties</a:t>
            </a:r>
          </a:p>
          <a:p>
            <a:endParaRPr lang="en-US"/>
          </a:p>
          <a:p>
            <a:r>
              <a:rPr lang="en-US"/>
              <a:t>Configure failover and recovery options for the session</a:t>
            </a:r>
          </a:p>
          <a:p>
            <a:endParaRPr lang="en-US"/>
          </a:p>
          <a:p>
            <a:endParaRPr lang="en-US"/>
          </a:p>
          <a:p>
            <a:r>
              <a:rPr lang="en-US"/>
              <a:t>Session Ready Decision Point</a:t>
            </a:r>
          </a:p>
          <a:p>
            <a:endParaRPr lang="en-US"/>
          </a:p>
          <a:p>
            <a:r>
              <a:rPr lang="en-US"/>
              <a:t>Verify if the session configuration is complete and correct</a:t>
            </a:r>
          </a:p>
          <a:p>
            <a:r>
              <a:rPr lang="en-US"/>
              <a:t>If not, return to earlier steps to make adjustments</a:t>
            </a:r>
          </a:p>
          <a:p>
            <a:endParaRPr lang="en-US"/>
          </a:p>
          <a:p>
            <a:endParaRPr lang="en-US"/>
          </a:p>
          <a:p>
            <a:r>
              <a:rPr lang="en-US"/>
              <a:t>Start Session</a:t>
            </a:r>
          </a:p>
          <a:p>
            <a:endParaRPr lang="en-US"/>
          </a:p>
          <a:p>
            <a:r>
              <a:rPr lang="en-US"/>
              <a:t>Initiate the replication process between storage systems</a:t>
            </a:r>
          </a:p>
          <a:p>
            <a:endParaRPr lang="en-US"/>
          </a:p>
          <a:p>
            <a:endParaRPr lang="en-US"/>
          </a:p>
          <a:p>
            <a:endParaRPr lang="en-US"/>
          </a:p>
          <a:p>
            <a:r>
              <a:rPr lang="en-US"/>
              <a:t>Session Operations</a:t>
            </a:r>
          </a:p>
          <a:p>
            <a:r>
              <a:rPr lang="en-US"/>
              <a:t>Once a session is active, administrators can perform various management operations:</a:t>
            </a:r>
          </a:p>
          <a:p>
            <a:endParaRPr lang="en-US"/>
          </a:p>
          <a:p>
            <a:r>
              <a:rPr lang="en-US"/>
              <a:t>Suspend/Resume Replication</a:t>
            </a:r>
          </a:p>
          <a:p>
            <a:r>
              <a:rPr lang="en-US"/>
              <a:t>Manual Failover/Failback</a:t>
            </a:r>
          </a:p>
          <a:p>
            <a:r>
              <a:rPr lang="en-US"/>
              <a:t>Initiate Test Procedure</a:t>
            </a:r>
          </a:p>
          <a:p>
            <a:r>
              <a:rPr lang="en-US"/>
              <a:t>Monitor Replication Status</a:t>
            </a:r>
          </a:p>
          <a:p>
            <a:r>
              <a:rPr lang="en-US"/>
              <a:t>Add/Remove Copy Sets</a:t>
            </a:r>
          </a:p>
          <a:p>
            <a:r>
              <a:rPr lang="en-US"/>
              <a:t>Terminate Session</a:t>
            </a:r>
          </a:p>
          <a:p>
            <a:endParaRPr lang="en-US"/>
          </a:p>
          <a:p>
            <a:r>
              <a:rPr lang="en-US"/>
              <a:t>Supporting Information</a:t>
            </a:r>
          </a:p>
          <a:p>
            <a:r>
              <a:rPr lang="en-US"/>
              <a:t>The diagram also provides contextual information about:</a:t>
            </a:r>
          </a:p>
          <a:p>
            <a:r>
              <a:rPr lang="en-US"/>
              <a:t>Session Types</a:t>
            </a:r>
          </a:p>
          <a:p>
            <a:endParaRPr lang="en-US"/>
          </a:p>
          <a:p>
            <a:r>
              <a:rPr lang="en-US"/>
              <a:t>Metro Mirror (synchronous, low RPO)</a:t>
            </a:r>
          </a:p>
          <a:p>
            <a:r>
              <a:rPr lang="en-US"/>
              <a:t>Global Mirror (asynchronous, long distance)</a:t>
            </a:r>
          </a:p>
          <a:p>
            <a:r>
              <a:rPr lang="en-US"/>
              <a:t>FlashCopy (point-in-time copies)</a:t>
            </a:r>
          </a:p>
          <a:p>
            <a:r>
              <a:rPr lang="en-US"/>
              <a:t>Custom Session (multi-target, cascade)</a:t>
            </a:r>
          </a:p>
          <a:p>
            <a:endParaRPr lang="en-US"/>
          </a:p>
          <a:p>
            <a:r>
              <a:rPr lang="en-US"/>
              <a:t>Admin Tools</a:t>
            </a:r>
          </a:p>
          <a:p>
            <a:endParaRPr lang="en-US"/>
          </a:p>
          <a:p>
            <a:r>
              <a:rPr lang="en-US"/>
              <a:t>GUI Interface</a:t>
            </a:r>
          </a:p>
          <a:p>
            <a:r>
              <a:rPr lang="en-US"/>
              <a:t>CLI Commands</a:t>
            </a:r>
          </a:p>
          <a:p>
            <a:r>
              <a:rPr lang="en-US"/>
              <a:t>REST API</a:t>
            </a:r>
          </a:p>
          <a:p>
            <a:r>
              <a:rPr lang="en-US"/>
              <a:t>Session Templates</a:t>
            </a:r>
          </a:p>
          <a:p>
            <a:r>
              <a:rPr lang="en-US"/>
              <a:t>Monitoring Dashboards</a:t>
            </a:r>
          </a:p>
          <a:p>
            <a:r>
              <a:rPr lang="en-US"/>
              <a:t>Scheduled Tasks</a:t>
            </a:r>
          </a:p>
          <a:p>
            <a:endParaRPr lang="en-US"/>
          </a:p>
          <a:p>
            <a:r>
              <a:rPr lang="en-US"/>
              <a:t>Optional Integration</a:t>
            </a:r>
          </a:p>
          <a:p>
            <a:endParaRPr lang="en-US"/>
          </a:p>
          <a:p>
            <a:r>
              <a:rPr lang="en-US"/>
              <a:t>HyperSwap</a:t>
            </a:r>
          </a:p>
          <a:p>
            <a:r>
              <a:rPr lang="en-US"/>
              <a:t>IBM Spectrum Control</a:t>
            </a:r>
          </a:p>
          <a:p>
            <a:r>
              <a:rPr lang="en-US"/>
              <a:t>vSphere Site Recovery</a:t>
            </a:r>
          </a:p>
          <a:p>
            <a:r>
              <a:rPr lang="en-US"/>
              <a:t>SAP HANA</a:t>
            </a:r>
          </a:p>
          <a:p>
            <a:r>
              <a:rPr lang="en-US"/>
              <a:t>Oracle Data Guard</a:t>
            </a:r>
          </a:p>
          <a:p>
            <a:endParaRPr lang="en-US"/>
          </a:p>
          <a:p>
            <a:r>
              <a:rPr lang="en-US"/>
              <a:t>This flowchart provides a comprehensive visual guide for administrators managing replication sessions in IBM Copy Services Manager, covering the entire lifecycle from creation through ongoing management.</a:t>
            </a:r>
          </a:p>
          <a:p>
            <a:r>
              <a:rPr lang="en-US"/>
              <a:t>Would you like me to explain any specific part of the session operations in more detail?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I've created two diagrams to illustrate IBM Copy Services Manager's recovery testing and failure simulation capabilities.</a:t>
            </a:r>
          </a:p>
          <a:p>
            <a:r>
              <a:rPr lang="en-US"/>
              <a:t>Diagram 1: Recovery Testing Scenarios</a:t>
            </a:r>
          </a:p>
          <a:p>
            <a:r>
              <a:rPr lang="en-US"/>
              <a:t>The first diagram shows the structured approach to recovery testing in IBM CSM, focusing on:</a:t>
            </a:r>
          </a:p>
          <a:p>
            <a:r>
              <a:rPr lang="en-US"/>
              <a:t>Test Scenario Types</a:t>
            </a:r>
          </a:p>
          <a:p>
            <a:endParaRPr lang="en-US"/>
          </a:p>
          <a:p>
            <a:r>
              <a:rPr lang="en-US"/>
              <a:t>Application Test - For validating application functionality with replicated data</a:t>
            </a:r>
          </a:p>
          <a:p>
            <a:r>
              <a:rPr lang="en-US"/>
              <a:t>Disaster Recovery Test - For practicing complete recovery procedures</a:t>
            </a:r>
          </a:p>
          <a:p>
            <a:r>
              <a:rPr lang="en-US"/>
              <a:t>Integrity Validation Test - For verifying data consistency</a:t>
            </a:r>
          </a:p>
          <a:p>
            <a:endParaRPr lang="en-US"/>
          </a:p>
          <a:p>
            <a:r>
              <a:rPr lang="en-US"/>
              <a:t>The diagram details two main testing approaches:</a:t>
            </a:r>
          </a:p>
          <a:p>
            <a:endParaRPr lang="en-US"/>
          </a:p>
          <a:p>
            <a:r>
              <a:rPr lang="en-US"/>
              <a:t>Application Test Scenario</a:t>
            </a:r>
          </a:p>
          <a:p>
            <a:endParaRPr lang="en-US"/>
          </a:p>
          <a:p>
            <a:r>
              <a:rPr lang="en-US"/>
              <a:t>Step-by-step process for testing applications using FlashCopy of target volumes</a:t>
            </a:r>
          </a:p>
          <a:p>
            <a:r>
              <a:rPr lang="en-US"/>
              <a:t>Covers preparation, mounting test volumes, running application tests, and cleanup</a:t>
            </a:r>
          </a:p>
          <a:p>
            <a:r>
              <a:rPr lang="en-US"/>
              <a:t>Allows testing without disrupting production replication</a:t>
            </a:r>
          </a:p>
          <a:p>
            <a:endParaRPr lang="en-US"/>
          </a:p>
          <a:p>
            <a:endParaRPr lang="en-US"/>
          </a:p>
          <a:p>
            <a:r>
              <a:rPr lang="en-US"/>
              <a:t>DR Test Scenario</a:t>
            </a:r>
          </a:p>
          <a:p>
            <a:endParaRPr lang="en-US"/>
          </a:p>
          <a:p>
            <a:r>
              <a:rPr lang="en-US"/>
              <a:t>Complete process for simulating disaster recovery</a:t>
            </a:r>
          </a:p>
          <a:p>
            <a:r>
              <a:rPr lang="en-US"/>
              <a:t>Includes initiating test failover, activating DR systems, validating recovery, and documentation</a:t>
            </a:r>
          </a:p>
          <a:p>
            <a:r>
              <a:rPr lang="en-US"/>
              <a:t>Uses CSM's H1-Test procedure to create isolated test environment</a:t>
            </a:r>
          </a:p>
          <a:p>
            <a:endParaRPr lang="en-US"/>
          </a:p>
          <a:p>
            <a:endParaRPr lang="en-US"/>
          </a:p>
          <a:p>
            <a:endParaRPr lang="en-US"/>
          </a:p>
          <a:p>
            <a:r>
              <a:rPr lang="en-US"/>
              <a:t>The bottom section shows common CSM commands used during testing, including startH1test, stopH1test, and mktest.</a:t>
            </a:r>
          </a:p>
          <a:p>
            <a:r>
              <a:rPr lang="en-US"/>
              <a:t>Diagram 2: Failure Simulation and Recovery</a:t>
            </a:r>
          </a:p>
          <a:p>
            <a:r>
              <a:rPr lang="en-US"/>
              <a:t>The second diagram illustrates how CSM can simulate various failure scenarios and orchestrate recovery:</a:t>
            </a:r>
          </a:p>
          <a:p>
            <a:r>
              <a:rPr lang="en-US"/>
              <a:t>Failure Simulation Types</a:t>
            </a:r>
          </a:p>
          <a:p>
            <a:endParaRPr lang="en-US"/>
          </a:p>
          <a:p>
            <a:r>
              <a:rPr lang="en-US"/>
              <a:t>Site Failure - Complete loss of a data center</a:t>
            </a:r>
          </a:p>
          <a:p>
            <a:r>
              <a:rPr lang="en-US"/>
              <a:t>Storage Failure - Storage system malfunction</a:t>
            </a:r>
          </a:p>
          <a:p>
            <a:r>
              <a:rPr lang="en-US"/>
              <a:t>Link Failure - Network connectivity issues between sites</a:t>
            </a:r>
          </a:p>
          <a:p>
            <a:r>
              <a:rPr lang="en-US"/>
              <a:t>Volume Failure - Individual volume corruption or loss</a:t>
            </a:r>
          </a:p>
          <a:p>
            <a:endParaRPr lang="en-US"/>
          </a:p>
          <a:p>
            <a:r>
              <a:rPr lang="en-US"/>
              <a:t>The central diagram shows:</a:t>
            </a:r>
          </a:p>
          <a:p>
            <a:endParaRPr lang="en-US"/>
          </a:p>
          <a:p>
            <a:r>
              <a:rPr lang="en-US"/>
              <a:t>Primary and secondary sites with their respective storage systems</a:t>
            </a:r>
          </a:p>
          <a:p>
            <a:r>
              <a:rPr lang="en-US"/>
              <a:t>Volume relationships between sites</a:t>
            </a:r>
          </a:p>
          <a:p>
            <a:r>
              <a:rPr lang="en-US"/>
              <a:t>CSM server orchestrating replication and recovery</a:t>
            </a:r>
          </a:p>
          <a:p>
            <a:r>
              <a:rPr lang="en-US"/>
              <a:t>Animated replication paths showing data flow</a:t>
            </a:r>
          </a:p>
          <a:p>
            <a:endParaRPr lang="en-US"/>
          </a:p>
          <a:p>
            <a:r>
              <a:rPr lang="en-US"/>
              <a:t>The CSM Simulation Controls section shows the key functions used to simulate failures:</a:t>
            </a:r>
          </a:p>
          <a:p>
            <a:endParaRPr lang="en-US"/>
          </a:p>
          <a:p>
            <a:r>
              <a:rPr lang="en-US"/>
              <a:t>Force Failover</a:t>
            </a:r>
          </a:p>
          <a:p>
            <a:r>
              <a:rPr lang="en-US"/>
              <a:t>Suspend Session</a:t>
            </a:r>
          </a:p>
          <a:p>
            <a:r>
              <a:rPr lang="en-US"/>
              <a:t>Block/Unblock Volumes</a:t>
            </a:r>
          </a:p>
          <a:p>
            <a:r>
              <a:rPr lang="en-US"/>
              <a:t>Simulate Link Interruption</a:t>
            </a:r>
          </a:p>
          <a:p>
            <a:endParaRPr lang="en-US"/>
          </a:p>
          <a:p>
            <a:r>
              <a:rPr lang="en-US"/>
              <a:t>Finally, the diagram details three specific simulation scenarios:</a:t>
            </a:r>
          </a:p>
          <a:p>
            <a:endParaRPr lang="en-US"/>
          </a:p>
          <a:p>
            <a:r>
              <a:rPr lang="en-US"/>
              <a:t>Site Failure Simulation - Testing complete site failover</a:t>
            </a:r>
          </a:p>
          <a:p>
            <a:r>
              <a:rPr lang="en-US"/>
              <a:t>Link Failure Simulation - Testing network interruption and resynchronization</a:t>
            </a:r>
          </a:p>
          <a:p>
            <a:r>
              <a:rPr lang="en-US"/>
              <a:t>Volume Failure/Recovery Simulation - Testing individual volume recovery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I've created two diagrams to illustrate IBM Copy Services Manager's recovery testing and failure simulation capabilities.</a:t>
            </a:r>
          </a:p>
          <a:p>
            <a:r>
              <a:rPr lang="en-US"/>
              <a:t>Diagram 1: Recovery Testing Scenarios</a:t>
            </a:r>
          </a:p>
          <a:p>
            <a:r>
              <a:rPr lang="en-US"/>
              <a:t>The first diagram shows the structured approach to recovery testing in IBM CSM, focusing on:</a:t>
            </a:r>
          </a:p>
          <a:p>
            <a:r>
              <a:rPr lang="en-US"/>
              <a:t>Test Scenario Types</a:t>
            </a:r>
          </a:p>
          <a:p>
            <a:endParaRPr lang="en-US"/>
          </a:p>
          <a:p>
            <a:r>
              <a:rPr lang="en-US"/>
              <a:t>Application Test - For validating application functionality with replicated data</a:t>
            </a:r>
          </a:p>
          <a:p>
            <a:r>
              <a:rPr lang="en-US"/>
              <a:t>Disaster Recovery Test - For practicing complete recovery procedures</a:t>
            </a:r>
          </a:p>
          <a:p>
            <a:r>
              <a:rPr lang="en-US"/>
              <a:t>Integrity Validation Test - For verifying data consistency</a:t>
            </a:r>
          </a:p>
          <a:p>
            <a:endParaRPr lang="en-US"/>
          </a:p>
          <a:p>
            <a:r>
              <a:rPr lang="en-US"/>
              <a:t>The diagram details two main testing approaches:</a:t>
            </a:r>
          </a:p>
          <a:p>
            <a:endParaRPr lang="en-US"/>
          </a:p>
          <a:p>
            <a:r>
              <a:rPr lang="en-US"/>
              <a:t>Application Test Scenario</a:t>
            </a:r>
          </a:p>
          <a:p>
            <a:endParaRPr lang="en-US"/>
          </a:p>
          <a:p>
            <a:r>
              <a:rPr lang="en-US"/>
              <a:t>Step-by-step process for testing applications using FlashCopy of target volumes</a:t>
            </a:r>
          </a:p>
          <a:p>
            <a:r>
              <a:rPr lang="en-US"/>
              <a:t>Covers preparation, mounting test volumes, running application tests, and cleanup</a:t>
            </a:r>
          </a:p>
          <a:p>
            <a:r>
              <a:rPr lang="en-US"/>
              <a:t>Allows testing without disrupting production replication</a:t>
            </a:r>
          </a:p>
          <a:p>
            <a:endParaRPr lang="en-US"/>
          </a:p>
          <a:p>
            <a:endParaRPr lang="en-US"/>
          </a:p>
          <a:p>
            <a:r>
              <a:rPr lang="en-US"/>
              <a:t>DR Test Scenario</a:t>
            </a:r>
          </a:p>
          <a:p>
            <a:endParaRPr lang="en-US"/>
          </a:p>
          <a:p>
            <a:r>
              <a:rPr lang="en-US"/>
              <a:t>Complete process for simulating disaster recovery</a:t>
            </a:r>
          </a:p>
          <a:p>
            <a:r>
              <a:rPr lang="en-US"/>
              <a:t>Includes initiating test failover, activating DR systems, validating recovery, and documentation</a:t>
            </a:r>
          </a:p>
          <a:p>
            <a:r>
              <a:rPr lang="en-US"/>
              <a:t>Uses CSM's H1-Test procedure to create isolated test environment</a:t>
            </a:r>
          </a:p>
          <a:p>
            <a:endParaRPr lang="en-US"/>
          </a:p>
          <a:p>
            <a:endParaRPr lang="en-US"/>
          </a:p>
          <a:p>
            <a:endParaRPr lang="en-US"/>
          </a:p>
          <a:p>
            <a:r>
              <a:rPr lang="en-US"/>
              <a:t>The bottom section shows common CSM commands used during testing, including startH1test, stopH1test, and mktest.</a:t>
            </a:r>
          </a:p>
          <a:p>
            <a:r>
              <a:rPr lang="en-US"/>
              <a:t>Diagram 2: Failure Simulation and Recovery</a:t>
            </a:r>
          </a:p>
          <a:p>
            <a:r>
              <a:rPr lang="en-US"/>
              <a:t>The second diagram illustrates how CSM can simulate various failure scenarios and orchestrate recovery:</a:t>
            </a:r>
          </a:p>
          <a:p>
            <a:r>
              <a:rPr lang="en-US"/>
              <a:t>Failure Simulation Types</a:t>
            </a:r>
          </a:p>
          <a:p>
            <a:endParaRPr lang="en-US"/>
          </a:p>
          <a:p>
            <a:r>
              <a:rPr lang="en-US"/>
              <a:t>Site Failure - Complete loss of a data center</a:t>
            </a:r>
          </a:p>
          <a:p>
            <a:r>
              <a:rPr lang="en-US"/>
              <a:t>Storage Failure - Storage system malfunction</a:t>
            </a:r>
          </a:p>
          <a:p>
            <a:r>
              <a:rPr lang="en-US"/>
              <a:t>Link Failure - Network connectivity issues between sites</a:t>
            </a:r>
          </a:p>
          <a:p>
            <a:r>
              <a:rPr lang="en-US"/>
              <a:t>Volume Failure - Individual volume corruption or loss</a:t>
            </a:r>
          </a:p>
          <a:p>
            <a:endParaRPr lang="en-US"/>
          </a:p>
          <a:p>
            <a:r>
              <a:rPr lang="en-US"/>
              <a:t>The central diagram shows:</a:t>
            </a:r>
          </a:p>
          <a:p>
            <a:endParaRPr lang="en-US"/>
          </a:p>
          <a:p>
            <a:r>
              <a:rPr lang="en-US"/>
              <a:t>Primary and secondary sites with their respective storage systems</a:t>
            </a:r>
          </a:p>
          <a:p>
            <a:r>
              <a:rPr lang="en-US"/>
              <a:t>Volume relationships between sites</a:t>
            </a:r>
          </a:p>
          <a:p>
            <a:r>
              <a:rPr lang="en-US"/>
              <a:t>CSM server orchestrating replication and recovery</a:t>
            </a:r>
          </a:p>
          <a:p>
            <a:r>
              <a:rPr lang="en-US"/>
              <a:t>Animated replication paths showing data flow</a:t>
            </a:r>
          </a:p>
          <a:p>
            <a:endParaRPr lang="en-US"/>
          </a:p>
          <a:p>
            <a:r>
              <a:rPr lang="en-US"/>
              <a:t>The CSM Simulation Controls section shows the key functions used to simulate failures:</a:t>
            </a:r>
          </a:p>
          <a:p>
            <a:endParaRPr lang="en-US"/>
          </a:p>
          <a:p>
            <a:r>
              <a:rPr lang="en-US"/>
              <a:t>Force Failover</a:t>
            </a:r>
          </a:p>
          <a:p>
            <a:r>
              <a:rPr lang="en-US"/>
              <a:t>Suspend Session</a:t>
            </a:r>
          </a:p>
          <a:p>
            <a:r>
              <a:rPr lang="en-US"/>
              <a:t>Block/Unblock Volumes</a:t>
            </a:r>
          </a:p>
          <a:p>
            <a:r>
              <a:rPr lang="en-US"/>
              <a:t>Simulate Link Interruption</a:t>
            </a:r>
          </a:p>
          <a:p>
            <a:endParaRPr lang="en-US"/>
          </a:p>
          <a:p>
            <a:r>
              <a:rPr lang="en-US"/>
              <a:t>Finally, the diagram details three specific simulation scenarios:</a:t>
            </a:r>
          </a:p>
          <a:p>
            <a:endParaRPr lang="en-US"/>
          </a:p>
          <a:p>
            <a:r>
              <a:rPr lang="en-US"/>
              <a:t>Site Failure Simulation - Testing complete site failover</a:t>
            </a:r>
          </a:p>
          <a:p>
            <a:r>
              <a:rPr lang="en-US"/>
              <a:t>Link Failure Simulation - Testing network interruption and resynchronization</a:t>
            </a:r>
          </a:p>
          <a:p>
            <a:r>
              <a:rPr lang="en-US"/>
              <a:t>Volume Failure/Recovery Simulation - Testing individual volume recovery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287542" cy="102780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2"/>
          <p:cNvSpPr txBox="1"/>
          <p:nvPr/>
        </p:nvSpPr>
        <p:spPr>
          <a:xfrm>
            <a:off x="9885993" y="6401748"/>
            <a:ext cx="7208994" cy="1945672"/>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3800" b="1" kern="1200" spc="48">
                <a:solidFill>
                  <a:schemeClr val="tx2"/>
                </a:solidFill>
                <a:latin typeface="+mj-lt"/>
                <a:ea typeface="+mj-ea"/>
                <a:cs typeface="+mj-cs"/>
                <a:sym typeface="Arial Bold"/>
              </a:rPr>
              <a:t>Introduction to IBM Copy Services Manager (CSM) 6.3.13</a:t>
            </a:r>
          </a:p>
          <a:p>
            <a:pPr>
              <a:lnSpc>
                <a:spcPct val="90000"/>
              </a:lnSpc>
              <a:spcBef>
                <a:spcPct val="0"/>
              </a:spcBef>
              <a:spcAft>
                <a:spcPts val="600"/>
              </a:spcAft>
            </a:pPr>
            <a:r>
              <a:rPr lang="en-US" sz="3800" b="1" kern="1200" spc="31">
                <a:solidFill>
                  <a:schemeClr val="tx2"/>
                </a:solidFill>
                <a:latin typeface="+mj-lt"/>
                <a:ea typeface="+mj-ea"/>
                <a:cs typeface="+mj-cs"/>
                <a:sym typeface="Arial Bold"/>
              </a:rPr>
              <a:t>Overview and Use Cases</a:t>
            </a:r>
          </a:p>
        </p:txBody>
      </p:sp>
      <p:pic>
        <p:nvPicPr>
          <p:cNvPr id="6" name="Graphic 5" descr="Share With Person">
            <a:extLst>
              <a:ext uri="{FF2B5EF4-FFF2-40B4-BE49-F238E27FC236}">
                <a16:creationId xmlns:a16="http://schemas.microsoft.com/office/drawing/2014/main" id="{62C51B3D-D10F-AD71-BFC1-745F193CC4D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0705" y="2722979"/>
            <a:ext cx="6212640" cy="621264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3" name="Group 12">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79" y="-8965"/>
            <a:ext cx="9358011" cy="10295969"/>
            <a:chOff x="305" y="-5977"/>
            <a:chExt cx="6238675" cy="6863979"/>
          </a:xfrm>
        </p:grpSpPr>
        <p:sp>
          <p:nvSpPr>
            <p:cNvPr id="14" name="Freeform: Shape 13">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147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562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0908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8941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5571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0526" b="-20526"/>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6F9"/>
        </a:solidFill>
        <a:effectLst/>
      </p:bgPr>
    </p:bg>
    <p:spTree>
      <p:nvGrpSpPr>
        <p:cNvPr id="1" name=""/>
        <p:cNvGrpSpPr/>
        <p:nvPr/>
      </p:nvGrpSpPr>
      <p:grpSpPr>
        <a:xfrm>
          <a:off x="0" y="0"/>
          <a:ext cx="0" cy="0"/>
          <a:chOff x="0" y="0"/>
          <a:chExt cx="0" cy="0"/>
        </a:xfrm>
      </p:grpSpPr>
      <p:sp>
        <p:nvSpPr>
          <p:cNvPr id="2" name="Freeform 2"/>
          <p:cNvSpPr/>
          <p:nvPr/>
        </p:nvSpPr>
        <p:spPr>
          <a:xfrm>
            <a:off x="-1736695" y="-201641"/>
            <a:ext cx="21723631" cy="10671734"/>
          </a:xfrm>
          <a:custGeom>
            <a:avLst/>
            <a:gdLst/>
            <a:ahLst/>
            <a:cxnLst/>
            <a:rect l="l" t="t" r="r" b="b"/>
            <a:pathLst>
              <a:path w="21723631" h="10671734">
                <a:moveTo>
                  <a:pt x="0" y="0"/>
                </a:moveTo>
                <a:lnTo>
                  <a:pt x="21723631" y="0"/>
                </a:lnTo>
                <a:lnTo>
                  <a:pt x="21723631" y="10671733"/>
                </a:lnTo>
                <a:lnTo>
                  <a:pt x="0" y="10671733"/>
                </a:lnTo>
                <a:lnTo>
                  <a:pt x="0" y="0"/>
                </a:lnTo>
                <a:close/>
              </a:path>
            </a:pathLst>
          </a:custGeom>
          <a:blipFill>
            <a:blip r:embed="rId3"/>
            <a:stretch>
              <a:fillRect/>
            </a:stretch>
          </a:blipFill>
        </p:spPr>
        <p:txBody>
          <a:bodyPr/>
          <a:lstStyle/>
          <a:p>
            <a:endParaRPr lang="en-US"/>
          </a:p>
        </p:txBody>
      </p:sp>
      <p:sp>
        <p:nvSpPr>
          <p:cNvPr id="3" name="TextBox 3"/>
          <p:cNvSpPr txBox="1"/>
          <p:nvPr/>
        </p:nvSpPr>
        <p:spPr>
          <a:xfrm>
            <a:off x="3776163" y="9474467"/>
            <a:ext cx="10697914" cy="344474"/>
          </a:xfrm>
          <a:prstGeom prst="rect">
            <a:avLst/>
          </a:prstGeom>
        </p:spPr>
        <p:txBody>
          <a:bodyPr lIns="0" tIns="0" rIns="0" bIns="0" rtlCol="0" anchor="t">
            <a:spAutoFit/>
          </a:bodyPr>
          <a:lstStyle/>
          <a:p>
            <a:pPr algn="ctr">
              <a:lnSpc>
                <a:spcPts val="2538"/>
              </a:lnSpc>
            </a:pPr>
            <a:r>
              <a:rPr lang="en-US" sz="1813" b="1" spc="12">
                <a:solidFill>
                  <a:srgbClr val="F6F6F9"/>
                </a:solidFill>
                <a:latin typeface="Arial Bold"/>
                <a:ea typeface="Arial Bold"/>
                <a:cs typeface="Arial Bold"/>
                <a:sym typeface="Arial Bold"/>
              </a:rPr>
              <a:t>Benefits: Reduced Risk⚫ Simplified Management Automated Recovery ⚫ Business Continuity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7349" r="-7349"/>
            </a:stretch>
          </a:blipFill>
        </p:spPr>
        <p:txBody>
          <a:bodyPr/>
          <a:lstStyle/>
          <a:p>
            <a:endParaRPr lang="en-US"/>
          </a:p>
        </p:txBody>
      </p:sp>
      <p:sp>
        <p:nvSpPr>
          <p:cNvPr id="3" name="TextBox 3"/>
          <p:cNvSpPr txBox="1"/>
          <p:nvPr/>
        </p:nvSpPr>
        <p:spPr>
          <a:xfrm>
            <a:off x="7504993" y="2056831"/>
            <a:ext cx="3278014" cy="1315483"/>
          </a:xfrm>
          <a:prstGeom prst="rect">
            <a:avLst/>
          </a:prstGeom>
        </p:spPr>
        <p:txBody>
          <a:bodyPr lIns="0" tIns="0" rIns="0" bIns="0" rtlCol="0" anchor="t">
            <a:spAutoFit/>
          </a:bodyPr>
          <a:lstStyle/>
          <a:p>
            <a:pPr algn="ctr">
              <a:lnSpc>
                <a:spcPts val="3259"/>
              </a:lnSpc>
            </a:pPr>
            <a:r>
              <a:rPr lang="en-US" sz="2251" spc="27">
                <a:solidFill>
                  <a:srgbClr val="F0F5FC"/>
                </a:solidFill>
                <a:latin typeface="Arial"/>
                <a:ea typeface="Arial"/>
                <a:cs typeface="Arial"/>
                <a:sym typeface="Arial"/>
              </a:rPr>
              <a:t>CSM Management Serve</a:t>
            </a:r>
          </a:p>
          <a:p>
            <a:pPr algn="ctr">
              <a:lnSpc>
                <a:spcPts val="3448"/>
              </a:lnSpc>
            </a:pPr>
            <a:r>
              <a:rPr lang="en-US" sz="2381">
                <a:solidFill>
                  <a:srgbClr val="F0F5FC"/>
                </a:solidFill>
                <a:latin typeface="Barlow Bold"/>
                <a:ea typeface="Barlow Bold"/>
                <a:cs typeface="Barlow Bold"/>
                <a:sym typeface="Barlow Bold"/>
              </a:rPr>
              <a:t>Central Control Point</a:t>
            </a:r>
          </a:p>
          <a:p>
            <a:pPr algn="ctr">
              <a:lnSpc>
                <a:spcPts val="3651"/>
              </a:lnSpc>
            </a:pPr>
            <a:r>
              <a:rPr lang="en-US" sz="2521">
                <a:solidFill>
                  <a:srgbClr val="F0F5FC"/>
                </a:solidFill>
                <a:latin typeface="Barlow Bold"/>
                <a:ea typeface="Barlow Bold"/>
                <a:cs typeface="Barlow Bold"/>
                <a:sym typeface="Barlow Bold"/>
              </a:rPr>
              <a:t>for Replication</a:t>
            </a:r>
          </a:p>
        </p:txBody>
      </p:sp>
      <p:sp>
        <p:nvSpPr>
          <p:cNvPr id="4" name="TextBox 4"/>
          <p:cNvSpPr txBox="1"/>
          <p:nvPr/>
        </p:nvSpPr>
        <p:spPr>
          <a:xfrm rot="239454">
            <a:off x="2589125" y="1482412"/>
            <a:ext cx="672997" cy="339725"/>
          </a:xfrm>
          <a:prstGeom prst="rect">
            <a:avLst/>
          </a:prstGeom>
        </p:spPr>
        <p:txBody>
          <a:bodyPr lIns="0" tIns="0" rIns="0" bIns="0" rtlCol="0" anchor="t">
            <a:spAutoFit/>
          </a:bodyPr>
          <a:lstStyle/>
          <a:p>
            <a:pPr algn="ctr">
              <a:lnSpc>
                <a:spcPts val="2800"/>
              </a:lnSpc>
            </a:pPr>
            <a:r>
              <a:rPr lang="en-US" sz="2000" b="1">
                <a:solidFill>
                  <a:srgbClr val="592E20"/>
                </a:solidFill>
                <a:latin typeface="IBM Plex Sans Bold"/>
                <a:ea typeface="IBM Plex Sans Bold"/>
                <a:cs typeface="IBM Plex Sans Bold"/>
                <a:sym typeface="IBM Plex Sans Bold"/>
              </a:rPr>
              <a:t>CLI</a:t>
            </a:r>
          </a:p>
        </p:txBody>
      </p:sp>
      <p:sp>
        <p:nvSpPr>
          <p:cNvPr id="5" name="TextBox 5"/>
          <p:cNvSpPr txBox="1"/>
          <p:nvPr/>
        </p:nvSpPr>
        <p:spPr>
          <a:xfrm>
            <a:off x="2623564" y="2318359"/>
            <a:ext cx="835372" cy="720979"/>
          </a:xfrm>
          <a:prstGeom prst="rect">
            <a:avLst/>
          </a:prstGeom>
        </p:spPr>
        <p:txBody>
          <a:bodyPr lIns="0" tIns="0" rIns="0" bIns="0" rtlCol="0" anchor="t">
            <a:spAutoFit/>
          </a:bodyPr>
          <a:lstStyle/>
          <a:p>
            <a:pPr algn="l">
              <a:lnSpc>
                <a:spcPts val="2948"/>
              </a:lnSpc>
            </a:pPr>
            <a:r>
              <a:rPr lang="en-US" sz="2000" b="1">
                <a:solidFill>
                  <a:srgbClr val="592E20"/>
                </a:solidFill>
                <a:latin typeface="IBM Plex Sans Bold"/>
                <a:ea typeface="IBM Plex Sans Bold"/>
                <a:cs typeface="IBM Plex Sans Bold"/>
                <a:sym typeface="IBM Plex Sans Bold"/>
              </a:rPr>
              <a:t>User</a:t>
            </a:r>
          </a:p>
          <a:p>
            <a:pPr algn="l">
              <a:lnSpc>
                <a:spcPts val="2948"/>
              </a:lnSpc>
            </a:pPr>
            <a:r>
              <a:rPr lang="en-US" sz="2000" b="1">
                <a:solidFill>
                  <a:srgbClr val="592E20"/>
                </a:solidFill>
                <a:latin typeface="IBM Plex Sans Bold"/>
                <a:ea typeface="IBM Plex Sans Bold"/>
                <a:cs typeface="IBM Plex Sans Bold"/>
                <a:sym typeface="IBM Plex Sans Bold"/>
              </a:rPr>
              <a:t>Access</a:t>
            </a:r>
          </a:p>
        </p:txBody>
      </p:sp>
      <p:sp>
        <p:nvSpPr>
          <p:cNvPr id="6" name="TextBox 6"/>
          <p:cNvSpPr txBox="1"/>
          <p:nvPr/>
        </p:nvSpPr>
        <p:spPr>
          <a:xfrm>
            <a:off x="3833576" y="303788"/>
            <a:ext cx="10647090" cy="540070"/>
          </a:xfrm>
          <a:prstGeom prst="rect">
            <a:avLst/>
          </a:prstGeom>
        </p:spPr>
        <p:txBody>
          <a:bodyPr lIns="0" tIns="0" rIns="0" bIns="0" rtlCol="0" anchor="t">
            <a:spAutoFit/>
          </a:bodyPr>
          <a:lstStyle/>
          <a:p>
            <a:pPr algn="ctr">
              <a:lnSpc>
                <a:spcPts val="4357"/>
              </a:lnSpc>
            </a:pPr>
            <a:r>
              <a:rPr lang="en-US" sz="3112" spc="143">
                <a:solidFill>
                  <a:srgbClr val="104079"/>
                </a:solidFill>
                <a:latin typeface="IBM Plex Sans"/>
                <a:ea typeface="IBM Plex Sans"/>
                <a:cs typeface="IBM Plex Sans"/>
                <a:sym typeface="IBM Plex Sans"/>
              </a:rPr>
              <a:t>IBM Copy Services Manager - Management Server Role</a:t>
            </a:r>
          </a:p>
        </p:txBody>
      </p:sp>
      <p:sp>
        <p:nvSpPr>
          <p:cNvPr id="7" name="TextBox 7"/>
          <p:cNvSpPr txBox="1"/>
          <p:nvPr/>
        </p:nvSpPr>
        <p:spPr>
          <a:xfrm>
            <a:off x="3282929" y="4982201"/>
            <a:ext cx="1050429" cy="496077"/>
          </a:xfrm>
          <a:prstGeom prst="rect">
            <a:avLst/>
          </a:prstGeom>
        </p:spPr>
        <p:txBody>
          <a:bodyPr lIns="0" tIns="0" rIns="0" bIns="0" rtlCol="0" anchor="t">
            <a:spAutoFit/>
          </a:bodyPr>
          <a:lstStyle/>
          <a:p>
            <a:pPr algn="ctr">
              <a:lnSpc>
                <a:spcPts val="2062"/>
              </a:lnSpc>
            </a:pPr>
            <a:r>
              <a:rPr lang="en-US" sz="1789" b="1" spc="153">
                <a:solidFill>
                  <a:srgbClr val="173061"/>
                </a:solidFill>
                <a:latin typeface="IBM Plex Sans Bold"/>
                <a:ea typeface="IBM Plex Sans Bold"/>
                <a:cs typeface="IBM Plex Sans Bold"/>
                <a:sym typeface="IBM Plex Sans Bold"/>
              </a:rPr>
              <a:t>Best</a:t>
            </a:r>
          </a:p>
          <a:p>
            <a:pPr algn="ctr">
              <a:lnSpc>
                <a:spcPts val="1917"/>
              </a:lnSpc>
            </a:pPr>
            <a:r>
              <a:rPr lang="en-US" sz="1662" b="1" spc="106">
                <a:solidFill>
                  <a:srgbClr val="173061"/>
                </a:solidFill>
                <a:latin typeface="IBM Plex Sans Bold"/>
                <a:ea typeface="IBM Plex Sans Bold"/>
                <a:cs typeface="IBM Plex Sans Bold"/>
                <a:sym typeface="IBM Plex Sans Bold"/>
              </a:rPr>
              <a:t>Practices</a:t>
            </a:r>
          </a:p>
        </p:txBody>
      </p:sp>
      <p:sp>
        <p:nvSpPr>
          <p:cNvPr id="8" name="TextBox 8"/>
          <p:cNvSpPr txBox="1"/>
          <p:nvPr/>
        </p:nvSpPr>
        <p:spPr>
          <a:xfrm>
            <a:off x="4678592" y="5077651"/>
            <a:ext cx="2826401" cy="763154"/>
          </a:xfrm>
          <a:prstGeom prst="rect">
            <a:avLst/>
          </a:prstGeom>
        </p:spPr>
        <p:txBody>
          <a:bodyPr lIns="0" tIns="0" rIns="0" bIns="0" rtlCol="0" anchor="t">
            <a:spAutoFit/>
          </a:bodyPr>
          <a:lstStyle/>
          <a:p>
            <a:pPr algn="ctr">
              <a:lnSpc>
                <a:spcPts val="3086"/>
              </a:lnSpc>
            </a:pPr>
            <a:r>
              <a:rPr lang="en-US" sz="2204" spc="83">
                <a:solidFill>
                  <a:srgbClr val="F1F6F1"/>
                </a:solidFill>
                <a:latin typeface="IBM Plex Sans"/>
                <a:ea typeface="IBM Plex Sans"/>
                <a:cs typeface="IBM Plex Sans"/>
                <a:sym typeface="IBM Plex Sans"/>
              </a:rPr>
              <a:t>Authentication Access Control</a:t>
            </a:r>
          </a:p>
        </p:txBody>
      </p:sp>
      <p:sp>
        <p:nvSpPr>
          <p:cNvPr id="9" name="TextBox 9"/>
          <p:cNvSpPr txBox="1"/>
          <p:nvPr/>
        </p:nvSpPr>
        <p:spPr>
          <a:xfrm>
            <a:off x="8046908" y="5158500"/>
            <a:ext cx="2237705" cy="708825"/>
          </a:xfrm>
          <a:prstGeom prst="rect">
            <a:avLst/>
          </a:prstGeom>
        </p:spPr>
        <p:txBody>
          <a:bodyPr lIns="0" tIns="0" rIns="0" bIns="0" rtlCol="0" anchor="t">
            <a:spAutoFit/>
          </a:bodyPr>
          <a:lstStyle/>
          <a:p>
            <a:pPr algn="ctr">
              <a:lnSpc>
                <a:spcPts val="2803"/>
              </a:lnSpc>
            </a:pPr>
            <a:r>
              <a:rPr lang="en-US" sz="2300" spc="-112">
                <a:solidFill>
                  <a:srgbClr val="F1F6F1"/>
                </a:solidFill>
                <a:latin typeface="IBM Plex Sans"/>
                <a:ea typeface="IBM Plex Sans"/>
                <a:cs typeface="IBM Plex Sans"/>
                <a:sym typeface="IBM Plex Sans"/>
              </a:rPr>
              <a:t>Session Manager</a:t>
            </a:r>
          </a:p>
          <a:p>
            <a:pPr algn="ctr">
              <a:lnSpc>
                <a:spcPts val="2803"/>
              </a:lnSpc>
            </a:pPr>
            <a:r>
              <a:rPr lang="en-US" sz="2300" spc="-112">
                <a:solidFill>
                  <a:srgbClr val="F1F6F1"/>
                </a:solidFill>
                <a:latin typeface="IBM Plex Sans"/>
                <a:ea typeface="IBM Plex Sans"/>
                <a:cs typeface="IBM Plex Sans"/>
                <a:sym typeface="IBM Plex Sans"/>
              </a:rPr>
              <a:t>Replication Control</a:t>
            </a:r>
          </a:p>
        </p:txBody>
      </p:sp>
      <p:sp>
        <p:nvSpPr>
          <p:cNvPr id="10" name="TextBox 10"/>
          <p:cNvSpPr txBox="1"/>
          <p:nvPr/>
        </p:nvSpPr>
        <p:spPr>
          <a:xfrm>
            <a:off x="3041250" y="5517746"/>
            <a:ext cx="1341757" cy="452931"/>
          </a:xfrm>
          <a:prstGeom prst="rect">
            <a:avLst/>
          </a:prstGeom>
        </p:spPr>
        <p:txBody>
          <a:bodyPr lIns="0" tIns="0" rIns="0" bIns="0" rtlCol="0" anchor="t">
            <a:spAutoFit/>
          </a:bodyPr>
          <a:lstStyle/>
          <a:p>
            <a:pPr algn="ctr">
              <a:lnSpc>
                <a:spcPts val="1810"/>
              </a:lnSpc>
            </a:pPr>
            <a:r>
              <a:rPr lang="en-US" sz="1293" spc="63">
                <a:solidFill>
                  <a:srgbClr val="2C282B"/>
                </a:solidFill>
                <a:latin typeface="IBM Plex Sans"/>
                <a:ea typeface="IBM Plex Sans"/>
                <a:cs typeface="IBM Plex Sans"/>
                <a:sym typeface="IBM Plex Sans"/>
              </a:rPr>
              <a:t>⚫ Dedicated HA server</a:t>
            </a:r>
          </a:p>
        </p:txBody>
      </p:sp>
      <p:sp>
        <p:nvSpPr>
          <p:cNvPr id="11" name="TextBox 11"/>
          <p:cNvSpPr txBox="1"/>
          <p:nvPr/>
        </p:nvSpPr>
        <p:spPr>
          <a:xfrm>
            <a:off x="2984630" y="6162976"/>
            <a:ext cx="1262556" cy="798946"/>
          </a:xfrm>
          <a:prstGeom prst="rect">
            <a:avLst/>
          </a:prstGeom>
        </p:spPr>
        <p:txBody>
          <a:bodyPr lIns="0" tIns="0" rIns="0" bIns="0" rtlCol="0" anchor="t">
            <a:spAutoFit/>
          </a:bodyPr>
          <a:lstStyle/>
          <a:p>
            <a:pPr algn="ctr">
              <a:lnSpc>
                <a:spcPts val="1638"/>
              </a:lnSpc>
            </a:pPr>
            <a:r>
              <a:rPr lang="en-US" sz="1170" spc="80">
                <a:solidFill>
                  <a:srgbClr val="2C282B"/>
                </a:solidFill>
                <a:latin typeface="IBM Plex Sans"/>
                <a:ea typeface="IBM Plex Sans"/>
                <a:cs typeface="IBM Plex Sans"/>
                <a:sym typeface="IBM Plex Sans"/>
              </a:rPr>
              <a:t>⚫ Regular config</a:t>
            </a:r>
          </a:p>
          <a:p>
            <a:pPr algn="ctr">
              <a:lnSpc>
                <a:spcPts val="1638"/>
              </a:lnSpc>
            </a:pPr>
            <a:r>
              <a:rPr lang="en-US" sz="1170" spc="80">
                <a:solidFill>
                  <a:srgbClr val="2C282B"/>
                </a:solidFill>
                <a:latin typeface="IBM Plex Sans"/>
                <a:ea typeface="IBM Plex Sans"/>
                <a:cs typeface="IBM Plex Sans"/>
                <a:sym typeface="IBM Plex Sans"/>
              </a:rPr>
              <a:t>backups</a:t>
            </a:r>
          </a:p>
          <a:p>
            <a:pPr algn="ctr">
              <a:lnSpc>
                <a:spcPts val="1638"/>
              </a:lnSpc>
            </a:pPr>
            <a:endParaRPr lang="en-US" sz="1170" spc="80">
              <a:solidFill>
                <a:srgbClr val="2C282B"/>
              </a:solidFill>
              <a:latin typeface="IBM Plex Sans"/>
              <a:ea typeface="IBM Plex Sans"/>
              <a:cs typeface="IBM Plex Sans"/>
              <a:sym typeface="IBM Plex Sans"/>
            </a:endParaRPr>
          </a:p>
        </p:txBody>
      </p:sp>
      <p:sp>
        <p:nvSpPr>
          <p:cNvPr id="12" name="TextBox 12"/>
          <p:cNvSpPr txBox="1"/>
          <p:nvPr/>
        </p:nvSpPr>
        <p:spPr>
          <a:xfrm>
            <a:off x="7854007" y="7043258"/>
            <a:ext cx="2562076" cy="321246"/>
          </a:xfrm>
          <a:prstGeom prst="rect">
            <a:avLst/>
          </a:prstGeom>
        </p:spPr>
        <p:txBody>
          <a:bodyPr lIns="0" tIns="0" rIns="0" bIns="0" rtlCol="0" anchor="t">
            <a:spAutoFit/>
          </a:bodyPr>
          <a:lstStyle/>
          <a:p>
            <a:pPr algn="ctr">
              <a:lnSpc>
                <a:spcPts val="2768"/>
              </a:lnSpc>
            </a:pPr>
            <a:r>
              <a:rPr lang="en-US" sz="1977" spc="92">
                <a:solidFill>
                  <a:srgbClr val="F1F6F1"/>
                </a:solidFill>
                <a:latin typeface="IBM Plex Sans"/>
                <a:ea typeface="IBM Plex Sans"/>
                <a:cs typeface="IBM Plex Sans"/>
                <a:sym typeface="IBM Plex Sans"/>
              </a:rPr>
              <a:t>Replication Sessions</a:t>
            </a:r>
          </a:p>
        </p:txBody>
      </p:sp>
      <p:sp>
        <p:nvSpPr>
          <p:cNvPr id="13" name="TextBox 13"/>
          <p:cNvSpPr txBox="1"/>
          <p:nvPr/>
        </p:nvSpPr>
        <p:spPr>
          <a:xfrm>
            <a:off x="12545683" y="1827108"/>
            <a:ext cx="1760339" cy="356671"/>
          </a:xfrm>
          <a:prstGeom prst="rect">
            <a:avLst/>
          </a:prstGeom>
        </p:spPr>
        <p:txBody>
          <a:bodyPr lIns="0" tIns="0" rIns="0" bIns="0" rtlCol="0" anchor="t">
            <a:spAutoFit/>
          </a:bodyPr>
          <a:lstStyle/>
          <a:p>
            <a:pPr algn="ctr">
              <a:lnSpc>
                <a:spcPts val="2915"/>
              </a:lnSpc>
            </a:pPr>
            <a:r>
              <a:rPr lang="en-US" sz="2082" b="1">
                <a:solidFill>
                  <a:srgbClr val="173061"/>
                </a:solidFill>
                <a:latin typeface="IBM Plex Sans Bold"/>
                <a:ea typeface="IBM Plex Sans Bold"/>
                <a:cs typeface="IBM Plex Sans Bold"/>
                <a:sym typeface="IBM Plex Sans Bold"/>
              </a:rPr>
              <a:t>Key Functions</a:t>
            </a:r>
          </a:p>
        </p:txBody>
      </p:sp>
      <p:sp>
        <p:nvSpPr>
          <p:cNvPr id="14" name="TextBox 14"/>
          <p:cNvSpPr txBox="1"/>
          <p:nvPr/>
        </p:nvSpPr>
        <p:spPr>
          <a:xfrm>
            <a:off x="11880837" y="2245308"/>
            <a:ext cx="2759720" cy="1314869"/>
          </a:xfrm>
          <a:prstGeom prst="rect">
            <a:avLst/>
          </a:prstGeom>
        </p:spPr>
        <p:txBody>
          <a:bodyPr lIns="0" tIns="0" rIns="0" bIns="0" rtlCol="0" anchor="t">
            <a:spAutoFit/>
          </a:bodyPr>
          <a:lstStyle/>
          <a:p>
            <a:pPr algn="l">
              <a:lnSpc>
                <a:spcPts val="2636"/>
              </a:lnSpc>
            </a:pPr>
            <a:r>
              <a:rPr lang="en-US" sz="1699" spc="30">
                <a:solidFill>
                  <a:srgbClr val="2C282B"/>
                </a:solidFill>
                <a:latin typeface="IBM Plex Sans"/>
                <a:ea typeface="IBM Plex Sans"/>
                <a:cs typeface="IBM Plex Sans"/>
                <a:sym typeface="IBM Plex Sans"/>
              </a:rPr>
              <a:t>• Session Orchestration</a:t>
            </a:r>
          </a:p>
          <a:p>
            <a:pPr algn="l">
              <a:lnSpc>
                <a:spcPts val="2636"/>
              </a:lnSpc>
            </a:pPr>
            <a:r>
              <a:rPr lang="en-US" sz="1699">
                <a:solidFill>
                  <a:srgbClr val="2C282B"/>
                </a:solidFill>
                <a:latin typeface="IBM Plex Sans"/>
                <a:ea typeface="IBM Plex Sans"/>
                <a:cs typeface="IBM Plex Sans"/>
                <a:sym typeface="IBM Plex Sans"/>
              </a:rPr>
              <a:t>• Configuration Management</a:t>
            </a:r>
          </a:p>
          <a:p>
            <a:pPr algn="l">
              <a:lnSpc>
                <a:spcPts val="2636"/>
              </a:lnSpc>
            </a:pPr>
            <a:r>
              <a:rPr lang="en-US" sz="1699">
                <a:solidFill>
                  <a:srgbClr val="2C282B"/>
                </a:solidFill>
                <a:latin typeface="IBM Plex Sans"/>
                <a:ea typeface="IBM Plex Sans"/>
                <a:cs typeface="IBM Plex Sans"/>
                <a:sym typeface="IBM Plex Sans"/>
              </a:rPr>
              <a:t>• Role-based Access Control</a:t>
            </a:r>
          </a:p>
          <a:p>
            <a:pPr algn="l">
              <a:lnSpc>
                <a:spcPts val="2636"/>
              </a:lnSpc>
            </a:pPr>
            <a:r>
              <a:rPr lang="en-US" sz="1699">
                <a:solidFill>
                  <a:srgbClr val="2C282B"/>
                </a:solidFill>
                <a:latin typeface="IBM Plex Sans"/>
                <a:ea typeface="IBM Plex Sans"/>
                <a:cs typeface="IBM Plex Sans"/>
                <a:sym typeface="IBM Plex Sans"/>
              </a:rPr>
              <a:t>• Automated Recovery</a:t>
            </a:r>
          </a:p>
        </p:txBody>
      </p:sp>
      <p:sp>
        <p:nvSpPr>
          <p:cNvPr id="15" name="TextBox 15"/>
          <p:cNvSpPr txBox="1"/>
          <p:nvPr/>
        </p:nvSpPr>
        <p:spPr>
          <a:xfrm>
            <a:off x="11381046" y="5106226"/>
            <a:ext cx="1725960" cy="716775"/>
          </a:xfrm>
          <a:prstGeom prst="rect">
            <a:avLst/>
          </a:prstGeom>
        </p:spPr>
        <p:txBody>
          <a:bodyPr lIns="0" tIns="0" rIns="0" bIns="0" rtlCol="0" anchor="t">
            <a:spAutoFit/>
          </a:bodyPr>
          <a:lstStyle/>
          <a:p>
            <a:pPr algn="just">
              <a:lnSpc>
                <a:spcPts val="2891"/>
              </a:lnSpc>
            </a:pPr>
            <a:r>
              <a:rPr lang="en-US" sz="2300" spc="36">
                <a:solidFill>
                  <a:srgbClr val="F1F6F1"/>
                </a:solidFill>
                <a:latin typeface="IBM Plex Sans"/>
                <a:ea typeface="IBM Plex Sans"/>
                <a:cs typeface="IBM Plex Sans"/>
                <a:sym typeface="IBM Plex Sans"/>
              </a:rPr>
              <a:t>Monitoring</a:t>
            </a:r>
          </a:p>
          <a:p>
            <a:pPr algn="just">
              <a:lnSpc>
                <a:spcPts val="2891"/>
              </a:lnSpc>
            </a:pPr>
            <a:r>
              <a:rPr lang="en-US" sz="2300">
                <a:solidFill>
                  <a:srgbClr val="F1F6F1"/>
                </a:solidFill>
                <a:latin typeface="IBM Plex Sans"/>
                <a:ea typeface="IBM Plex Sans"/>
                <a:cs typeface="IBM Plex Sans"/>
                <a:sym typeface="IBM Plex Sans"/>
              </a:rPr>
              <a:t>Alerts &amp; Logs</a:t>
            </a:r>
          </a:p>
        </p:txBody>
      </p:sp>
      <p:sp>
        <p:nvSpPr>
          <p:cNvPr id="16" name="TextBox 16"/>
          <p:cNvSpPr txBox="1"/>
          <p:nvPr/>
        </p:nvSpPr>
        <p:spPr>
          <a:xfrm>
            <a:off x="5241000" y="8106303"/>
            <a:ext cx="1298004" cy="306146"/>
          </a:xfrm>
          <a:prstGeom prst="rect">
            <a:avLst/>
          </a:prstGeom>
        </p:spPr>
        <p:txBody>
          <a:bodyPr lIns="0" tIns="0" rIns="0" bIns="0" rtlCol="0" anchor="t">
            <a:spAutoFit/>
          </a:bodyPr>
          <a:lstStyle/>
          <a:p>
            <a:pPr algn="ctr">
              <a:lnSpc>
                <a:spcPts val="2550"/>
              </a:lnSpc>
            </a:pPr>
            <a:r>
              <a:rPr lang="en-US" sz="1822" spc="1">
                <a:solidFill>
                  <a:srgbClr val="F1F6F1"/>
                </a:solidFill>
                <a:latin typeface="IBM Plex Sans"/>
                <a:ea typeface="IBM Plex Sans"/>
                <a:cs typeface="IBM Plex Sans"/>
                <a:sym typeface="IBM Plex Sans"/>
              </a:rPr>
              <a:t>Metro Mirror</a:t>
            </a:r>
          </a:p>
        </p:txBody>
      </p:sp>
      <p:sp>
        <p:nvSpPr>
          <p:cNvPr id="17" name="TextBox 17"/>
          <p:cNvSpPr txBox="1"/>
          <p:nvPr/>
        </p:nvSpPr>
        <p:spPr>
          <a:xfrm>
            <a:off x="7572223" y="8105528"/>
            <a:ext cx="1437829" cy="313613"/>
          </a:xfrm>
          <a:prstGeom prst="rect">
            <a:avLst/>
          </a:prstGeom>
        </p:spPr>
        <p:txBody>
          <a:bodyPr lIns="0" tIns="0" rIns="0" bIns="0" rtlCol="0" anchor="t">
            <a:spAutoFit/>
          </a:bodyPr>
          <a:lstStyle/>
          <a:p>
            <a:pPr algn="ctr">
              <a:lnSpc>
                <a:spcPts val="2664"/>
              </a:lnSpc>
            </a:pPr>
            <a:r>
              <a:rPr lang="en-US" sz="1903" spc="11">
                <a:solidFill>
                  <a:srgbClr val="F1F6F1"/>
                </a:solidFill>
                <a:latin typeface="IBM Plex Sans"/>
                <a:ea typeface="IBM Plex Sans"/>
                <a:cs typeface="IBM Plex Sans"/>
                <a:sym typeface="IBM Plex Sans"/>
              </a:rPr>
              <a:t>Global Mirror</a:t>
            </a:r>
          </a:p>
        </p:txBody>
      </p:sp>
      <p:sp>
        <p:nvSpPr>
          <p:cNvPr id="18" name="TextBox 18"/>
          <p:cNvSpPr txBox="1"/>
          <p:nvPr/>
        </p:nvSpPr>
        <p:spPr>
          <a:xfrm>
            <a:off x="5261494" y="8465984"/>
            <a:ext cx="1222028" cy="281917"/>
          </a:xfrm>
          <a:prstGeom prst="rect">
            <a:avLst/>
          </a:prstGeom>
        </p:spPr>
        <p:txBody>
          <a:bodyPr lIns="0" tIns="0" rIns="0" bIns="0" rtlCol="0" anchor="t">
            <a:spAutoFit/>
          </a:bodyPr>
          <a:lstStyle/>
          <a:p>
            <a:pPr algn="ctr">
              <a:lnSpc>
                <a:spcPts val="2311"/>
              </a:lnSpc>
            </a:pPr>
            <a:r>
              <a:rPr lang="en-US" sz="1650">
                <a:solidFill>
                  <a:srgbClr val="F1F6F1"/>
                </a:solidFill>
                <a:latin typeface="IBM Plex Sans"/>
                <a:ea typeface="IBM Plex Sans"/>
                <a:cs typeface="IBM Plex Sans"/>
                <a:sym typeface="IBM Plex Sans"/>
              </a:rPr>
              <a:t>Synchronous</a:t>
            </a:r>
          </a:p>
        </p:txBody>
      </p:sp>
      <p:sp>
        <p:nvSpPr>
          <p:cNvPr id="19" name="TextBox 19"/>
          <p:cNvSpPr txBox="1"/>
          <p:nvPr/>
        </p:nvSpPr>
        <p:spPr>
          <a:xfrm>
            <a:off x="7609684" y="8484935"/>
            <a:ext cx="1327919" cy="272666"/>
          </a:xfrm>
          <a:prstGeom prst="rect">
            <a:avLst/>
          </a:prstGeom>
        </p:spPr>
        <p:txBody>
          <a:bodyPr lIns="0" tIns="0" rIns="0" bIns="0" rtlCol="0" anchor="t">
            <a:spAutoFit/>
          </a:bodyPr>
          <a:lstStyle/>
          <a:p>
            <a:pPr algn="ctr">
              <a:lnSpc>
                <a:spcPts val="2296"/>
              </a:lnSpc>
            </a:pPr>
            <a:r>
              <a:rPr lang="en-US" sz="1640">
                <a:solidFill>
                  <a:srgbClr val="F1F6F1"/>
                </a:solidFill>
                <a:latin typeface="IBM Plex Sans"/>
                <a:ea typeface="IBM Plex Sans"/>
                <a:cs typeface="IBM Plex Sans"/>
                <a:sym typeface="IBM Plex Sans"/>
              </a:rPr>
              <a:t>Asynchronous</a:t>
            </a:r>
          </a:p>
        </p:txBody>
      </p:sp>
      <p:sp>
        <p:nvSpPr>
          <p:cNvPr id="20" name="TextBox 20"/>
          <p:cNvSpPr txBox="1"/>
          <p:nvPr/>
        </p:nvSpPr>
        <p:spPr>
          <a:xfrm>
            <a:off x="10059638" y="8136711"/>
            <a:ext cx="1199257" cy="520254"/>
          </a:xfrm>
          <a:prstGeom prst="rect">
            <a:avLst/>
          </a:prstGeom>
        </p:spPr>
        <p:txBody>
          <a:bodyPr lIns="0" tIns="0" rIns="0" bIns="0" rtlCol="0" anchor="t">
            <a:spAutoFit/>
          </a:bodyPr>
          <a:lstStyle/>
          <a:p>
            <a:pPr algn="just">
              <a:lnSpc>
                <a:spcPts val="2507"/>
              </a:lnSpc>
            </a:pPr>
            <a:r>
              <a:rPr lang="en-US" sz="1987" spc="15">
                <a:solidFill>
                  <a:srgbClr val="F1F6F1"/>
                </a:solidFill>
                <a:latin typeface="IBM Plex Sans"/>
                <a:ea typeface="IBM Plex Sans"/>
                <a:cs typeface="IBM Plex Sans"/>
                <a:sym typeface="IBM Plex Sans"/>
              </a:rPr>
              <a:t>FlashCopy</a:t>
            </a:r>
          </a:p>
          <a:p>
            <a:pPr algn="just">
              <a:lnSpc>
                <a:spcPts val="1706"/>
              </a:lnSpc>
            </a:pPr>
            <a:r>
              <a:rPr lang="en-US" sz="1351" spc="52">
                <a:solidFill>
                  <a:srgbClr val="F1F6F1"/>
                </a:solidFill>
                <a:latin typeface="IBM Plex Sans"/>
                <a:ea typeface="IBM Plex Sans"/>
                <a:cs typeface="IBM Plex Sans"/>
                <a:sym typeface="IBM Plex Sans"/>
              </a:rPr>
              <a:t>Point-in-time</a:t>
            </a:r>
          </a:p>
        </p:txBody>
      </p:sp>
      <p:sp>
        <p:nvSpPr>
          <p:cNvPr id="21" name="TextBox 21"/>
          <p:cNvSpPr txBox="1"/>
          <p:nvPr/>
        </p:nvSpPr>
        <p:spPr>
          <a:xfrm>
            <a:off x="12551728" y="8115009"/>
            <a:ext cx="1110555" cy="572402"/>
          </a:xfrm>
          <a:prstGeom prst="rect">
            <a:avLst/>
          </a:prstGeom>
        </p:spPr>
        <p:txBody>
          <a:bodyPr lIns="0" tIns="0" rIns="0" bIns="0" rtlCol="0" anchor="t">
            <a:spAutoFit/>
          </a:bodyPr>
          <a:lstStyle/>
          <a:p>
            <a:pPr algn="ctr">
              <a:lnSpc>
                <a:spcPts val="2328"/>
              </a:lnSpc>
            </a:pPr>
            <a:r>
              <a:rPr lang="en-US" sz="1753" spc="26">
                <a:solidFill>
                  <a:srgbClr val="F1F6F1"/>
                </a:solidFill>
                <a:latin typeface="IBM Plex Sans"/>
                <a:ea typeface="IBM Plex Sans"/>
                <a:cs typeface="IBM Plex Sans"/>
                <a:sym typeface="IBM Plex Sans"/>
              </a:rPr>
              <a:t>Custom</a:t>
            </a:r>
          </a:p>
          <a:p>
            <a:pPr algn="ctr">
              <a:lnSpc>
                <a:spcPts val="2193"/>
              </a:lnSpc>
            </a:pPr>
            <a:r>
              <a:rPr lang="en-US" sz="1651" spc="-4">
                <a:solidFill>
                  <a:srgbClr val="F1F6F1"/>
                </a:solidFill>
                <a:latin typeface="IBM Plex Sans"/>
                <a:ea typeface="IBM Plex Sans"/>
                <a:cs typeface="IBM Plex Sans"/>
                <a:sym typeface="IBM Plex Sans"/>
              </a:rPr>
              <a:t>Multi-target</a:t>
            </a:r>
          </a:p>
        </p:txBody>
      </p:sp>
      <p:sp>
        <p:nvSpPr>
          <p:cNvPr id="22" name="TextBox 22"/>
          <p:cNvSpPr txBox="1"/>
          <p:nvPr/>
        </p:nvSpPr>
        <p:spPr>
          <a:xfrm>
            <a:off x="5716715" y="9567179"/>
            <a:ext cx="6872064" cy="306977"/>
          </a:xfrm>
          <a:prstGeom prst="rect">
            <a:avLst/>
          </a:prstGeom>
        </p:spPr>
        <p:txBody>
          <a:bodyPr lIns="0" tIns="0" rIns="0" bIns="0" rtlCol="0" anchor="t">
            <a:spAutoFit/>
          </a:bodyPr>
          <a:lstStyle/>
          <a:p>
            <a:pPr algn="ctr">
              <a:lnSpc>
                <a:spcPts val="2505"/>
              </a:lnSpc>
            </a:pPr>
            <a:r>
              <a:rPr lang="en-US" sz="1789">
                <a:solidFill>
                  <a:srgbClr val="392006"/>
                </a:solidFill>
                <a:latin typeface="IBM Plex Sans"/>
                <a:ea typeface="IBM Plex Sans"/>
                <a:cs typeface="IBM Plex Sans"/>
                <a:sym typeface="IBM Plex Sans"/>
              </a:rPr>
              <a:t>Storage Systems (DS8000, Flash System, SVC, Spectrum Virtualize)</a:t>
            </a:r>
          </a:p>
        </p:txBody>
      </p:sp>
      <p:sp>
        <p:nvSpPr>
          <p:cNvPr id="23" name="TextBox 23"/>
          <p:cNvSpPr txBox="1"/>
          <p:nvPr/>
        </p:nvSpPr>
        <p:spPr>
          <a:xfrm>
            <a:off x="2816073" y="3512553"/>
            <a:ext cx="450354" cy="349504"/>
          </a:xfrm>
          <a:prstGeom prst="rect">
            <a:avLst/>
          </a:prstGeom>
        </p:spPr>
        <p:txBody>
          <a:bodyPr lIns="0" tIns="0" rIns="0" bIns="0" rtlCol="0" anchor="t">
            <a:spAutoFit/>
          </a:bodyPr>
          <a:lstStyle/>
          <a:p>
            <a:pPr algn="l">
              <a:lnSpc>
                <a:spcPts val="2948"/>
              </a:lnSpc>
            </a:pPr>
            <a:r>
              <a:rPr lang="en-US" sz="2000" b="1">
                <a:solidFill>
                  <a:srgbClr val="592E20"/>
                </a:solidFill>
                <a:latin typeface="IBM Plex Sans Bold"/>
                <a:ea typeface="IBM Plex Sans Bold"/>
                <a:cs typeface="IBM Plex Sans Bold"/>
                <a:sym typeface="IBM Plex Sans Bold"/>
              </a:rPr>
              <a:t>API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9F9"/>
        </a:solidFill>
        <a:effectLst/>
      </p:bgPr>
    </p:bg>
    <p:spTree>
      <p:nvGrpSpPr>
        <p:cNvPr id="1" name=""/>
        <p:cNvGrpSpPr/>
        <p:nvPr/>
      </p:nvGrpSpPr>
      <p:grpSpPr>
        <a:xfrm>
          <a:off x="0" y="0"/>
          <a:ext cx="0" cy="0"/>
          <a:chOff x="0" y="0"/>
          <a:chExt cx="0" cy="0"/>
        </a:xfrm>
      </p:grpSpPr>
      <p:sp>
        <p:nvSpPr>
          <p:cNvPr id="2" name="Freeform 2"/>
          <p:cNvSpPr/>
          <p:nvPr/>
        </p:nvSpPr>
        <p:spPr>
          <a:xfrm>
            <a:off x="2606847" y="-308163"/>
            <a:ext cx="13040552" cy="10931620"/>
          </a:xfrm>
          <a:custGeom>
            <a:avLst/>
            <a:gdLst/>
            <a:ahLst/>
            <a:cxnLst/>
            <a:rect l="l" t="t" r="r" b="b"/>
            <a:pathLst>
              <a:path w="13040552" h="10931620">
                <a:moveTo>
                  <a:pt x="0" y="0"/>
                </a:moveTo>
                <a:lnTo>
                  <a:pt x="13040552" y="0"/>
                </a:lnTo>
                <a:lnTo>
                  <a:pt x="13040552" y="10931620"/>
                </a:lnTo>
                <a:lnTo>
                  <a:pt x="0" y="10931620"/>
                </a:lnTo>
                <a:lnTo>
                  <a:pt x="0" y="0"/>
                </a:lnTo>
                <a:close/>
              </a:path>
            </a:pathLst>
          </a:custGeom>
          <a:blipFill>
            <a:blip r:embed="rId3"/>
            <a:stretch>
              <a:fillRect/>
            </a:stretch>
          </a:blipFill>
        </p:spPr>
        <p:txBody>
          <a:bodyPr/>
          <a:lstStyle/>
          <a:p>
            <a:endParaRPr lang="en-US"/>
          </a:p>
        </p:txBody>
      </p:sp>
      <p:sp>
        <p:nvSpPr>
          <p:cNvPr id="3" name="TextBox 3"/>
          <p:cNvSpPr txBox="1"/>
          <p:nvPr/>
        </p:nvSpPr>
        <p:spPr>
          <a:xfrm>
            <a:off x="3765015" y="2432890"/>
            <a:ext cx="4629596" cy="320113"/>
          </a:xfrm>
          <a:prstGeom prst="rect">
            <a:avLst/>
          </a:prstGeom>
        </p:spPr>
        <p:txBody>
          <a:bodyPr lIns="0" tIns="0" rIns="0" bIns="0" rtlCol="0" anchor="t">
            <a:spAutoFit/>
          </a:bodyPr>
          <a:lstStyle/>
          <a:p>
            <a:pPr algn="ctr">
              <a:lnSpc>
                <a:spcPts val="2305"/>
              </a:lnSpc>
            </a:pPr>
            <a:r>
              <a:rPr lang="en-US" sz="1647" spc="1">
                <a:solidFill>
                  <a:srgbClr val="96A3A9"/>
                </a:solidFill>
                <a:latin typeface="Arial"/>
                <a:ea typeface="Arial"/>
                <a:cs typeface="Arial"/>
                <a:sym typeface="Arial"/>
              </a:rPr>
              <a:t>Base Memory +(Sessions x Memory Per Session)</a:t>
            </a:r>
          </a:p>
        </p:txBody>
      </p:sp>
      <p:sp>
        <p:nvSpPr>
          <p:cNvPr id="4" name="TextBox 4"/>
          <p:cNvSpPr txBox="1"/>
          <p:nvPr/>
        </p:nvSpPr>
        <p:spPr>
          <a:xfrm>
            <a:off x="9766987" y="2497893"/>
            <a:ext cx="4505325" cy="315515"/>
          </a:xfrm>
          <a:prstGeom prst="rect">
            <a:avLst/>
          </a:prstGeom>
        </p:spPr>
        <p:txBody>
          <a:bodyPr lIns="0" tIns="0" rIns="0" bIns="0" rtlCol="0" anchor="t">
            <a:spAutoFit/>
          </a:bodyPr>
          <a:lstStyle/>
          <a:p>
            <a:pPr algn="ctr">
              <a:lnSpc>
                <a:spcPts val="2559"/>
              </a:lnSpc>
            </a:pPr>
            <a:r>
              <a:rPr lang="en-US" sz="1828">
                <a:solidFill>
                  <a:srgbClr val="96A3A9"/>
                </a:solidFill>
                <a:latin typeface="Barlow Bold"/>
                <a:ea typeface="Barlow Bold"/>
                <a:cs typeface="Barlow Bold"/>
                <a:sym typeface="Barlow Bold"/>
              </a:rPr>
              <a:t>Base Cores +(Sessions + Sessions Per Core)</a:t>
            </a:r>
          </a:p>
        </p:txBody>
      </p:sp>
      <p:sp>
        <p:nvSpPr>
          <p:cNvPr id="5" name="TextBox 5"/>
          <p:cNvSpPr txBox="1"/>
          <p:nvPr/>
        </p:nvSpPr>
        <p:spPr>
          <a:xfrm>
            <a:off x="3878700" y="5579811"/>
            <a:ext cx="10496848" cy="285247"/>
          </a:xfrm>
          <a:prstGeom prst="rect">
            <a:avLst/>
          </a:prstGeom>
        </p:spPr>
        <p:txBody>
          <a:bodyPr lIns="0" tIns="0" rIns="0" bIns="0" rtlCol="0" anchor="t">
            <a:spAutoFit/>
          </a:bodyPr>
          <a:lstStyle/>
          <a:p>
            <a:pPr algn="ctr">
              <a:lnSpc>
                <a:spcPts val="2127"/>
              </a:lnSpc>
            </a:pPr>
            <a:r>
              <a:rPr lang="en-US" sz="1519" b="1" spc="54">
                <a:solidFill>
                  <a:srgbClr val="80BCDF"/>
                </a:solidFill>
                <a:latin typeface="Arial Bold"/>
                <a:ea typeface="Arial Bold"/>
                <a:cs typeface="Arial Bold"/>
                <a:sym typeface="Arial Bold"/>
              </a:rPr>
              <a:t>Memory calculation: 4 GB + 1.5 GB + (SessiFbboacionare selfiðrchy) + (Session count+ Sessions per core)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8F9"/>
        </a:solidFill>
        <a:effectLst/>
      </p:bgPr>
    </p:bg>
    <p:spTree>
      <p:nvGrpSpPr>
        <p:cNvPr id="1" name=""/>
        <p:cNvGrpSpPr/>
        <p:nvPr/>
      </p:nvGrpSpPr>
      <p:grpSpPr>
        <a:xfrm>
          <a:off x="0" y="0"/>
          <a:ext cx="0" cy="0"/>
          <a:chOff x="0" y="0"/>
          <a:chExt cx="0" cy="0"/>
        </a:xfrm>
      </p:grpSpPr>
      <p:sp>
        <p:nvSpPr>
          <p:cNvPr id="2" name="Freeform 2"/>
          <p:cNvSpPr/>
          <p:nvPr/>
        </p:nvSpPr>
        <p:spPr>
          <a:xfrm>
            <a:off x="2015681" y="-832019"/>
            <a:ext cx="14256638" cy="11951039"/>
          </a:xfrm>
          <a:custGeom>
            <a:avLst/>
            <a:gdLst/>
            <a:ahLst/>
            <a:cxnLst/>
            <a:rect l="l" t="t" r="r" b="b"/>
            <a:pathLst>
              <a:path w="14256638" h="11951039">
                <a:moveTo>
                  <a:pt x="0" y="0"/>
                </a:moveTo>
                <a:lnTo>
                  <a:pt x="14256638" y="0"/>
                </a:lnTo>
                <a:lnTo>
                  <a:pt x="14256638" y="11951038"/>
                </a:lnTo>
                <a:lnTo>
                  <a:pt x="0" y="11951038"/>
                </a:lnTo>
                <a:lnTo>
                  <a:pt x="0" y="0"/>
                </a:lnTo>
                <a:close/>
              </a:path>
            </a:pathLst>
          </a:custGeom>
          <a:blipFill>
            <a:blip r:embed="rId3"/>
            <a:stretch>
              <a:fillRect/>
            </a:stretch>
          </a:blipFill>
        </p:spPr>
        <p:txBody>
          <a:bodyPr/>
          <a:lstStyle/>
          <a:p>
            <a:endParaRPr lang="en-US"/>
          </a:p>
        </p:txBody>
      </p:sp>
      <p:sp>
        <p:nvSpPr>
          <p:cNvPr id="3" name="TextBox 3"/>
          <p:cNvSpPr txBox="1"/>
          <p:nvPr/>
        </p:nvSpPr>
        <p:spPr>
          <a:xfrm>
            <a:off x="3456850" y="1458151"/>
            <a:ext cx="746373" cy="343847"/>
          </a:xfrm>
          <a:prstGeom prst="rect">
            <a:avLst/>
          </a:prstGeom>
        </p:spPr>
        <p:txBody>
          <a:bodyPr lIns="0" tIns="0" rIns="0" bIns="0" rtlCol="0" anchor="t">
            <a:spAutoFit/>
          </a:bodyPr>
          <a:lstStyle/>
          <a:p>
            <a:pPr algn="ctr">
              <a:lnSpc>
                <a:spcPts val="2572"/>
              </a:lnSpc>
            </a:pPr>
            <a:r>
              <a:rPr lang="en-US" sz="1837" spc="9">
                <a:solidFill>
                  <a:srgbClr val="844B9D"/>
                </a:solidFill>
                <a:latin typeface="Arial"/>
                <a:ea typeface="Arial"/>
                <a:cs typeface="Arial"/>
                <a:sym typeface="Arial"/>
              </a:rPr>
              <a:t>SITE A</a:t>
            </a:r>
          </a:p>
        </p:txBody>
      </p:sp>
      <p:sp>
        <p:nvSpPr>
          <p:cNvPr id="4" name="TextBox 4"/>
          <p:cNvSpPr txBox="1"/>
          <p:nvPr/>
        </p:nvSpPr>
        <p:spPr>
          <a:xfrm>
            <a:off x="9970810" y="1458209"/>
            <a:ext cx="780901" cy="343789"/>
          </a:xfrm>
          <a:prstGeom prst="rect">
            <a:avLst/>
          </a:prstGeom>
        </p:spPr>
        <p:txBody>
          <a:bodyPr lIns="0" tIns="0" rIns="0" bIns="0" rtlCol="0" anchor="t">
            <a:spAutoFit/>
          </a:bodyPr>
          <a:lstStyle/>
          <a:p>
            <a:pPr algn="ctr">
              <a:lnSpc>
                <a:spcPts val="2575"/>
              </a:lnSpc>
            </a:pPr>
            <a:r>
              <a:rPr lang="en-US" sz="1839" spc="53">
                <a:solidFill>
                  <a:srgbClr val="844B9D"/>
                </a:solidFill>
                <a:latin typeface="Arial"/>
                <a:ea typeface="Arial"/>
                <a:cs typeface="Arial"/>
                <a:sym typeface="Arial"/>
              </a:rPr>
              <a:t>SITE B</a:t>
            </a:r>
          </a:p>
        </p:txBody>
      </p:sp>
      <p:sp>
        <p:nvSpPr>
          <p:cNvPr id="5" name="TextBox 5"/>
          <p:cNvSpPr txBox="1"/>
          <p:nvPr/>
        </p:nvSpPr>
        <p:spPr>
          <a:xfrm>
            <a:off x="8262268" y="4916776"/>
            <a:ext cx="1763464" cy="360737"/>
          </a:xfrm>
          <a:prstGeom prst="rect">
            <a:avLst/>
          </a:prstGeom>
        </p:spPr>
        <p:txBody>
          <a:bodyPr lIns="0" tIns="0" rIns="0" bIns="0" rtlCol="0" anchor="t">
            <a:spAutoFit/>
          </a:bodyPr>
          <a:lstStyle/>
          <a:p>
            <a:pPr algn="ctr">
              <a:lnSpc>
                <a:spcPts val="2691"/>
              </a:lnSpc>
            </a:pPr>
            <a:r>
              <a:rPr lang="en-US" sz="1922" spc="-49">
                <a:solidFill>
                  <a:srgbClr val="9F64B8"/>
                </a:solidFill>
                <a:latin typeface="Arial"/>
                <a:ea typeface="Arial"/>
                <a:cs typeface="Arial"/>
                <a:sym typeface="Arial"/>
              </a:rPr>
              <a:t>FlashCopy Vol A'</a:t>
            </a:r>
          </a:p>
        </p:txBody>
      </p:sp>
      <p:sp>
        <p:nvSpPr>
          <p:cNvPr id="6" name="TextBox 6"/>
          <p:cNvSpPr txBox="1"/>
          <p:nvPr/>
        </p:nvSpPr>
        <p:spPr>
          <a:xfrm>
            <a:off x="8410575" y="5972041"/>
            <a:ext cx="1466850" cy="361117"/>
          </a:xfrm>
          <a:prstGeom prst="rect">
            <a:avLst/>
          </a:prstGeom>
        </p:spPr>
        <p:txBody>
          <a:bodyPr lIns="0" tIns="0" rIns="0" bIns="0" rtlCol="0" anchor="t">
            <a:spAutoFit/>
          </a:bodyPr>
          <a:lstStyle/>
          <a:p>
            <a:pPr algn="ctr">
              <a:lnSpc>
                <a:spcPts val="2670"/>
              </a:lnSpc>
            </a:pPr>
            <a:r>
              <a:rPr lang="en-US" sz="1907" spc="24">
                <a:solidFill>
                  <a:srgbClr val="9F64B8"/>
                </a:solidFill>
                <a:latin typeface="Arial"/>
                <a:ea typeface="Arial"/>
                <a:cs typeface="Arial"/>
                <a:sym typeface="Arial"/>
              </a:rPr>
              <a:t>Global Mirror</a:t>
            </a:r>
          </a:p>
        </p:txBody>
      </p:sp>
      <p:sp>
        <p:nvSpPr>
          <p:cNvPr id="7" name="TextBox 7"/>
          <p:cNvSpPr txBox="1"/>
          <p:nvPr/>
        </p:nvSpPr>
        <p:spPr>
          <a:xfrm>
            <a:off x="5261282" y="8043878"/>
            <a:ext cx="1419225" cy="293785"/>
          </a:xfrm>
          <a:prstGeom prst="rect">
            <a:avLst/>
          </a:prstGeom>
        </p:spPr>
        <p:txBody>
          <a:bodyPr lIns="0" tIns="0" rIns="0" bIns="0" rtlCol="0" anchor="t">
            <a:spAutoFit/>
          </a:bodyPr>
          <a:lstStyle/>
          <a:p>
            <a:pPr algn="ctr">
              <a:lnSpc>
                <a:spcPts val="2182"/>
              </a:lnSpc>
            </a:pPr>
            <a:r>
              <a:rPr lang="en-US" sz="1558" spc="-15">
                <a:solidFill>
                  <a:srgbClr val="9F64B8"/>
                </a:solidFill>
                <a:latin typeface="Arial"/>
                <a:ea typeface="Arial"/>
                <a:cs typeface="Arial"/>
                <a:sym typeface="Arial"/>
              </a:rPr>
              <a:t>replication loops</a:t>
            </a:r>
          </a:p>
        </p:txBody>
      </p:sp>
      <p:sp>
        <p:nvSpPr>
          <p:cNvPr id="8" name="TextBox 8"/>
          <p:cNvSpPr txBox="1"/>
          <p:nvPr/>
        </p:nvSpPr>
        <p:spPr>
          <a:xfrm>
            <a:off x="3618320" y="710674"/>
            <a:ext cx="11039475" cy="428740"/>
          </a:xfrm>
          <a:prstGeom prst="rect">
            <a:avLst/>
          </a:prstGeom>
        </p:spPr>
        <p:txBody>
          <a:bodyPr lIns="0" tIns="0" rIns="0" bIns="0" rtlCol="0" anchor="t">
            <a:spAutoFit/>
          </a:bodyPr>
          <a:lstStyle/>
          <a:p>
            <a:pPr algn="ctr">
              <a:lnSpc>
                <a:spcPts val="3668"/>
              </a:lnSpc>
            </a:pPr>
            <a:r>
              <a:rPr lang="en-US" sz="2620">
                <a:solidFill>
                  <a:srgbClr val="1B1E2D"/>
                </a:solidFill>
                <a:latin typeface="Open Sauce SemiBold"/>
                <a:ea typeface="Open Sauce SemiBold"/>
                <a:cs typeface="Open Sauce SemiBold"/>
                <a:sym typeface="Open Sauce SemiBold"/>
              </a:rPr>
              <a:t>IBM Copy Services Manager - Site Awareness &amp; Volume Protection</a:t>
            </a:r>
          </a:p>
        </p:txBody>
      </p:sp>
      <p:sp>
        <p:nvSpPr>
          <p:cNvPr id="9" name="TextBox 9"/>
          <p:cNvSpPr txBox="1"/>
          <p:nvPr/>
        </p:nvSpPr>
        <p:spPr>
          <a:xfrm>
            <a:off x="5315100" y="2202326"/>
            <a:ext cx="1352550" cy="331080"/>
          </a:xfrm>
          <a:prstGeom prst="rect">
            <a:avLst/>
          </a:prstGeom>
        </p:spPr>
        <p:txBody>
          <a:bodyPr lIns="0" tIns="0" rIns="0" bIns="0" rtlCol="0" anchor="t">
            <a:spAutoFit/>
          </a:bodyPr>
          <a:lstStyle/>
          <a:p>
            <a:pPr algn="ctr">
              <a:lnSpc>
                <a:spcPts val="2751"/>
              </a:lnSpc>
            </a:pPr>
            <a:r>
              <a:rPr lang="en-US" sz="1965">
                <a:solidFill>
                  <a:srgbClr val="1570C7"/>
                </a:solidFill>
                <a:latin typeface="Open Sauce SemiBold"/>
                <a:ea typeface="Open Sauce SemiBold"/>
                <a:cs typeface="Open Sauce SemiBold"/>
                <a:sym typeface="Open Sauce SemiBold"/>
              </a:rPr>
              <a:t>A - Primary</a:t>
            </a:r>
          </a:p>
        </p:txBody>
      </p:sp>
      <p:sp>
        <p:nvSpPr>
          <p:cNvPr id="10" name="TextBox 10"/>
          <p:cNvSpPr txBox="1"/>
          <p:nvPr/>
        </p:nvSpPr>
        <p:spPr>
          <a:xfrm>
            <a:off x="11225661" y="2169236"/>
            <a:ext cx="2819400" cy="414527"/>
          </a:xfrm>
          <a:prstGeom prst="rect">
            <a:avLst/>
          </a:prstGeom>
        </p:spPr>
        <p:txBody>
          <a:bodyPr lIns="0" tIns="0" rIns="0" bIns="0" rtlCol="0" anchor="t">
            <a:spAutoFit/>
          </a:bodyPr>
          <a:lstStyle/>
          <a:p>
            <a:pPr algn="ctr">
              <a:lnSpc>
                <a:spcPts val="3402"/>
              </a:lnSpc>
            </a:pPr>
            <a:r>
              <a:rPr lang="en-US" sz="2430" spc="65">
                <a:solidFill>
                  <a:srgbClr val="E45F13"/>
                </a:solidFill>
                <a:latin typeface="Genty Sans"/>
                <a:ea typeface="Genty Sans"/>
                <a:cs typeface="Genty Sans"/>
                <a:sym typeface="Genty Sans"/>
              </a:rPr>
              <a:t>Site B- Secondary</a:t>
            </a:r>
          </a:p>
        </p:txBody>
      </p:sp>
      <p:sp>
        <p:nvSpPr>
          <p:cNvPr id="11" name="TextBox 11"/>
          <p:cNvSpPr txBox="1"/>
          <p:nvPr/>
        </p:nvSpPr>
        <p:spPr>
          <a:xfrm>
            <a:off x="5092052" y="3599257"/>
            <a:ext cx="895350" cy="267156"/>
          </a:xfrm>
          <a:prstGeom prst="rect">
            <a:avLst/>
          </a:prstGeom>
        </p:spPr>
        <p:txBody>
          <a:bodyPr lIns="0" tIns="0" rIns="0" bIns="0" rtlCol="0" anchor="t">
            <a:spAutoFit/>
          </a:bodyPr>
          <a:lstStyle/>
          <a:p>
            <a:pPr algn="ctr">
              <a:lnSpc>
                <a:spcPts val="2074"/>
              </a:lnSpc>
            </a:pPr>
            <a:r>
              <a:rPr lang="en-US" sz="1482" spc="93">
                <a:solidFill>
                  <a:srgbClr val="1E4C48"/>
                </a:solidFill>
                <a:latin typeface="Aloja"/>
                <a:ea typeface="Aloja"/>
                <a:cs typeface="Aloja"/>
                <a:sym typeface="Aloja"/>
              </a:rPr>
              <a:t>Proloolod</a:t>
            </a:r>
          </a:p>
        </p:txBody>
      </p:sp>
      <p:sp>
        <p:nvSpPr>
          <p:cNvPr id="12" name="TextBox 12"/>
          <p:cNvSpPr txBox="1"/>
          <p:nvPr/>
        </p:nvSpPr>
        <p:spPr>
          <a:xfrm>
            <a:off x="4088748" y="3973802"/>
            <a:ext cx="3133725" cy="412289"/>
          </a:xfrm>
          <a:prstGeom prst="rect">
            <a:avLst/>
          </a:prstGeom>
        </p:spPr>
        <p:txBody>
          <a:bodyPr lIns="0" tIns="0" rIns="0" bIns="0" rtlCol="0" anchor="t">
            <a:spAutoFit/>
          </a:bodyPr>
          <a:lstStyle/>
          <a:p>
            <a:pPr algn="ctr">
              <a:lnSpc>
                <a:spcPts val="3000"/>
              </a:lnSpc>
            </a:pPr>
            <a:r>
              <a:rPr lang="en-US" sz="2143" spc="85">
                <a:solidFill>
                  <a:srgbClr val="1B1E2D"/>
                </a:solidFill>
                <a:latin typeface="Calibri (MS)"/>
                <a:ea typeface="Calibri (MS)"/>
                <a:cs typeface="Calibri (MS)"/>
                <a:sym typeface="Calibri (MS)"/>
              </a:rPr>
              <a:t>Primary Storage (DS8000)</a:t>
            </a:r>
          </a:p>
        </p:txBody>
      </p:sp>
      <p:sp>
        <p:nvSpPr>
          <p:cNvPr id="13" name="TextBox 13"/>
          <p:cNvSpPr txBox="1"/>
          <p:nvPr/>
        </p:nvSpPr>
        <p:spPr>
          <a:xfrm>
            <a:off x="12218580" y="3596043"/>
            <a:ext cx="904875" cy="260156"/>
          </a:xfrm>
          <a:prstGeom prst="rect">
            <a:avLst/>
          </a:prstGeom>
        </p:spPr>
        <p:txBody>
          <a:bodyPr lIns="0" tIns="0" rIns="0" bIns="0" rtlCol="0" anchor="t">
            <a:spAutoFit/>
          </a:bodyPr>
          <a:lstStyle/>
          <a:p>
            <a:pPr algn="ctr">
              <a:lnSpc>
                <a:spcPts val="1935"/>
              </a:lnSpc>
            </a:pPr>
            <a:r>
              <a:rPr lang="en-US" sz="1382" spc="121">
                <a:solidFill>
                  <a:srgbClr val="254A47"/>
                </a:solidFill>
                <a:latin typeface="Aloja"/>
                <a:ea typeface="Aloja"/>
                <a:cs typeface="Aloja"/>
                <a:sym typeface="Aloja"/>
              </a:rPr>
              <a:t>Prolooled</a:t>
            </a:r>
          </a:p>
        </p:txBody>
      </p:sp>
      <p:sp>
        <p:nvSpPr>
          <p:cNvPr id="14" name="TextBox 14"/>
          <p:cNvSpPr txBox="1"/>
          <p:nvPr/>
        </p:nvSpPr>
        <p:spPr>
          <a:xfrm>
            <a:off x="10572018" y="3979638"/>
            <a:ext cx="4114800" cy="411057"/>
          </a:xfrm>
          <a:prstGeom prst="rect">
            <a:avLst/>
          </a:prstGeom>
        </p:spPr>
        <p:txBody>
          <a:bodyPr lIns="0" tIns="0" rIns="0" bIns="0" rtlCol="0" anchor="t">
            <a:spAutoFit/>
          </a:bodyPr>
          <a:lstStyle/>
          <a:p>
            <a:pPr algn="ctr">
              <a:lnSpc>
                <a:spcPts val="3068"/>
              </a:lnSpc>
            </a:pPr>
            <a:r>
              <a:rPr lang="en-US" sz="2191" spc="72">
                <a:solidFill>
                  <a:srgbClr val="1B1E2D"/>
                </a:solidFill>
                <a:latin typeface="Calibri (MS)"/>
                <a:ea typeface="Calibri (MS)"/>
                <a:cs typeface="Calibri (MS)"/>
                <a:sym typeface="Calibri (MS)"/>
              </a:rPr>
              <a:t>Secondary Storage (Flash System)</a:t>
            </a:r>
          </a:p>
        </p:txBody>
      </p:sp>
      <p:sp>
        <p:nvSpPr>
          <p:cNvPr id="15" name="TextBox 15"/>
          <p:cNvSpPr txBox="1"/>
          <p:nvPr/>
        </p:nvSpPr>
        <p:spPr>
          <a:xfrm>
            <a:off x="7211673" y="4435000"/>
            <a:ext cx="1333500" cy="291042"/>
          </a:xfrm>
          <a:prstGeom prst="rect">
            <a:avLst/>
          </a:prstGeom>
        </p:spPr>
        <p:txBody>
          <a:bodyPr lIns="0" tIns="0" rIns="0" bIns="0" rtlCol="0" anchor="t">
            <a:spAutoFit/>
          </a:bodyPr>
          <a:lstStyle/>
          <a:p>
            <a:pPr algn="ctr">
              <a:lnSpc>
                <a:spcPts val="2333"/>
              </a:lnSpc>
            </a:pPr>
            <a:r>
              <a:rPr lang="en-US" sz="1666" spc="-60">
                <a:solidFill>
                  <a:srgbClr val="2983D0"/>
                </a:solidFill>
                <a:latin typeface="Sunday"/>
                <a:ea typeface="Sunday"/>
                <a:cs typeface="Sunday"/>
                <a:sym typeface="Sunday"/>
              </a:rPr>
              <a:t>Metro Miror</a:t>
            </a:r>
          </a:p>
        </p:txBody>
      </p:sp>
      <p:sp>
        <p:nvSpPr>
          <p:cNvPr id="16" name="TextBox 16"/>
          <p:cNvSpPr txBox="1"/>
          <p:nvPr/>
        </p:nvSpPr>
        <p:spPr>
          <a:xfrm>
            <a:off x="4107028" y="4857320"/>
            <a:ext cx="571500" cy="369576"/>
          </a:xfrm>
          <a:prstGeom prst="rect">
            <a:avLst/>
          </a:prstGeom>
        </p:spPr>
        <p:txBody>
          <a:bodyPr lIns="0" tIns="0" rIns="0" bIns="0" rtlCol="0" anchor="t">
            <a:spAutoFit/>
          </a:bodyPr>
          <a:lstStyle/>
          <a:p>
            <a:pPr algn="ctr">
              <a:lnSpc>
                <a:spcPts val="2729"/>
              </a:lnSpc>
            </a:pPr>
            <a:r>
              <a:rPr lang="en-US" sz="1949" spc="-64">
                <a:solidFill>
                  <a:srgbClr val="F2F4F8"/>
                </a:solidFill>
                <a:latin typeface="Arial"/>
                <a:ea typeface="Arial"/>
                <a:cs typeface="Arial"/>
                <a:sym typeface="Arial"/>
              </a:rPr>
              <a:t>Vol A</a:t>
            </a:r>
          </a:p>
        </p:txBody>
      </p:sp>
      <p:sp>
        <p:nvSpPr>
          <p:cNvPr id="17" name="TextBox 17"/>
          <p:cNvSpPr txBox="1"/>
          <p:nvPr/>
        </p:nvSpPr>
        <p:spPr>
          <a:xfrm>
            <a:off x="5363918" y="4873879"/>
            <a:ext cx="571500" cy="343815"/>
          </a:xfrm>
          <a:prstGeom prst="rect">
            <a:avLst/>
          </a:prstGeom>
        </p:spPr>
        <p:txBody>
          <a:bodyPr lIns="0" tIns="0" rIns="0" bIns="0" rtlCol="0" anchor="t">
            <a:spAutoFit/>
          </a:bodyPr>
          <a:lstStyle/>
          <a:p>
            <a:pPr algn="ctr">
              <a:lnSpc>
                <a:spcPts val="2574"/>
              </a:lnSpc>
            </a:pPr>
            <a:r>
              <a:rPr lang="en-US" sz="1838" spc="-9">
                <a:solidFill>
                  <a:srgbClr val="F2F4F8"/>
                </a:solidFill>
                <a:latin typeface="Arial"/>
                <a:ea typeface="Arial"/>
                <a:cs typeface="Arial"/>
                <a:sym typeface="Arial"/>
              </a:rPr>
              <a:t>Vol B</a:t>
            </a:r>
          </a:p>
        </p:txBody>
      </p:sp>
      <p:sp>
        <p:nvSpPr>
          <p:cNvPr id="18" name="TextBox 18"/>
          <p:cNvSpPr txBox="1"/>
          <p:nvPr/>
        </p:nvSpPr>
        <p:spPr>
          <a:xfrm>
            <a:off x="6636708" y="4856976"/>
            <a:ext cx="571500" cy="344423"/>
          </a:xfrm>
          <a:prstGeom prst="rect">
            <a:avLst/>
          </a:prstGeom>
        </p:spPr>
        <p:txBody>
          <a:bodyPr lIns="0" tIns="0" rIns="0" bIns="0" rtlCol="0" anchor="t">
            <a:spAutoFit/>
          </a:bodyPr>
          <a:lstStyle/>
          <a:p>
            <a:pPr algn="ctr">
              <a:lnSpc>
                <a:spcPts val="2541"/>
              </a:lnSpc>
            </a:pPr>
            <a:r>
              <a:rPr lang="en-US" sz="1815" spc="-30">
                <a:solidFill>
                  <a:srgbClr val="F2F4F8"/>
                </a:solidFill>
                <a:latin typeface="Arial"/>
                <a:ea typeface="Arial"/>
                <a:cs typeface="Arial"/>
                <a:sym typeface="Arial"/>
              </a:rPr>
              <a:t>Vol C</a:t>
            </a:r>
          </a:p>
        </p:txBody>
      </p:sp>
      <p:sp>
        <p:nvSpPr>
          <p:cNvPr id="19" name="TextBox 19"/>
          <p:cNvSpPr txBox="1"/>
          <p:nvPr/>
        </p:nvSpPr>
        <p:spPr>
          <a:xfrm>
            <a:off x="12298445" y="4852614"/>
            <a:ext cx="638175" cy="370071"/>
          </a:xfrm>
          <a:prstGeom prst="rect">
            <a:avLst/>
          </a:prstGeom>
        </p:spPr>
        <p:txBody>
          <a:bodyPr lIns="0" tIns="0" rIns="0" bIns="0" rtlCol="0" anchor="t">
            <a:spAutoFit/>
          </a:bodyPr>
          <a:lstStyle/>
          <a:p>
            <a:pPr algn="ctr">
              <a:lnSpc>
                <a:spcPts val="2702"/>
              </a:lnSpc>
            </a:pPr>
            <a:r>
              <a:rPr lang="en-US" sz="1930" spc="-21">
                <a:solidFill>
                  <a:srgbClr val="FAF5E1"/>
                </a:solidFill>
                <a:latin typeface="Arial"/>
                <a:ea typeface="Arial"/>
                <a:cs typeface="Arial"/>
                <a:sym typeface="Arial"/>
              </a:rPr>
              <a:t>Vol B'</a:t>
            </a:r>
          </a:p>
        </p:txBody>
      </p:sp>
      <p:sp>
        <p:nvSpPr>
          <p:cNvPr id="20" name="TextBox 20"/>
          <p:cNvSpPr txBox="1"/>
          <p:nvPr/>
        </p:nvSpPr>
        <p:spPr>
          <a:xfrm>
            <a:off x="13570466" y="4864548"/>
            <a:ext cx="619125" cy="343648"/>
          </a:xfrm>
          <a:prstGeom prst="rect">
            <a:avLst/>
          </a:prstGeom>
        </p:spPr>
        <p:txBody>
          <a:bodyPr lIns="0" tIns="0" rIns="0" bIns="0" rtlCol="0" anchor="t">
            <a:spAutoFit/>
          </a:bodyPr>
          <a:lstStyle/>
          <a:p>
            <a:pPr algn="ctr">
              <a:lnSpc>
                <a:spcPts val="2583"/>
              </a:lnSpc>
            </a:pPr>
            <a:r>
              <a:rPr lang="en-US" sz="1845" spc="-27">
                <a:solidFill>
                  <a:srgbClr val="FAF6E3"/>
                </a:solidFill>
                <a:latin typeface="Arial"/>
                <a:ea typeface="Arial"/>
                <a:cs typeface="Arial"/>
                <a:sym typeface="Arial"/>
              </a:rPr>
              <a:t>Vol C'</a:t>
            </a:r>
          </a:p>
        </p:txBody>
      </p:sp>
      <p:sp>
        <p:nvSpPr>
          <p:cNvPr id="21" name="TextBox 21"/>
          <p:cNvSpPr txBox="1"/>
          <p:nvPr/>
        </p:nvSpPr>
        <p:spPr>
          <a:xfrm>
            <a:off x="5356608" y="6443546"/>
            <a:ext cx="581025" cy="386044"/>
          </a:xfrm>
          <a:prstGeom prst="rect">
            <a:avLst/>
          </a:prstGeom>
        </p:spPr>
        <p:txBody>
          <a:bodyPr lIns="0" tIns="0" rIns="0" bIns="0" rtlCol="0" anchor="t">
            <a:spAutoFit/>
          </a:bodyPr>
          <a:lstStyle/>
          <a:p>
            <a:pPr algn="ctr">
              <a:lnSpc>
                <a:spcPts val="2871"/>
              </a:lnSpc>
            </a:pPr>
            <a:r>
              <a:rPr lang="en-US" sz="2051" spc="209">
                <a:solidFill>
                  <a:srgbClr val="1B1E2D"/>
                </a:solidFill>
                <a:latin typeface="Calibri (MS)"/>
                <a:ea typeface="Calibri (MS)"/>
                <a:cs typeface="Calibri (MS)"/>
                <a:sym typeface="Calibri (MS)"/>
              </a:rPr>
              <a:t>CSM</a:t>
            </a:r>
          </a:p>
        </p:txBody>
      </p:sp>
      <p:sp>
        <p:nvSpPr>
          <p:cNvPr id="22" name="TextBox 22"/>
          <p:cNvSpPr txBox="1"/>
          <p:nvPr/>
        </p:nvSpPr>
        <p:spPr>
          <a:xfrm>
            <a:off x="4791807" y="6882869"/>
            <a:ext cx="1733550" cy="332738"/>
          </a:xfrm>
          <a:prstGeom prst="rect">
            <a:avLst/>
          </a:prstGeom>
        </p:spPr>
        <p:txBody>
          <a:bodyPr lIns="0" tIns="0" rIns="0" bIns="0" rtlCol="0" anchor="t">
            <a:spAutoFit/>
          </a:bodyPr>
          <a:lstStyle/>
          <a:p>
            <a:pPr algn="ctr">
              <a:lnSpc>
                <a:spcPts val="2660"/>
              </a:lnSpc>
            </a:pPr>
            <a:r>
              <a:rPr lang="en-US" sz="1900" spc="24">
                <a:solidFill>
                  <a:srgbClr val="1B1E2D"/>
                </a:solidFill>
                <a:latin typeface="Roboto Condensed"/>
                <a:ea typeface="Roboto Condensed"/>
                <a:cs typeface="Roboto Condensed"/>
                <a:sym typeface="Roboto Condensed"/>
              </a:rPr>
              <a:t>Site A Awareness</a:t>
            </a:r>
          </a:p>
        </p:txBody>
      </p:sp>
      <p:sp>
        <p:nvSpPr>
          <p:cNvPr id="23" name="TextBox 23"/>
          <p:cNvSpPr txBox="1"/>
          <p:nvPr/>
        </p:nvSpPr>
        <p:spPr>
          <a:xfrm>
            <a:off x="7419364" y="8641342"/>
            <a:ext cx="3467100" cy="420403"/>
          </a:xfrm>
          <a:prstGeom prst="rect">
            <a:avLst/>
          </a:prstGeom>
        </p:spPr>
        <p:txBody>
          <a:bodyPr lIns="0" tIns="0" rIns="0" bIns="0" rtlCol="0" anchor="t">
            <a:spAutoFit/>
          </a:bodyPr>
          <a:lstStyle/>
          <a:p>
            <a:pPr algn="ctr">
              <a:lnSpc>
                <a:spcPts val="3078"/>
              </a:lnSpc>
            </a:pPr>
            <a:r>
              <a:rPr lang="en-US" sz="2198" spc="81">
                <a:solidFill>
                  <a:srgbClr val="F2F4F8"/>
                </a:solidFill>
                <a:latin typeface="Arial"/>
                <a:ea typeface="Arial"/>
                <a:cs typeface="Arial"/>
                <a:sym typeface="Arial"/>
              </a:rPr>
              <a:t>CSM Management Server</a:t>
            </a:r>
          </a:p>
        </p:txBody>
      </p:sp>
      <p:sp>
        <p:nvSpPr>
          <p:cNvPr id="24" name="TextBox 24"/>
          <p:cNvSpPr txBox="1"/>
          <p:nvPr/>
        </p:nvSpPr>
        <p:spPr>
          <a:xfrm>
            <a:off x="7670596" y="9099222"/>
            <a:ext cx="2952750" cy="318801"/>
          </a:xfrm>
          <a:prstGeom prst="rect">
            <a:avLst/>
          </a:prstGeom>
        </p:spPr>
        <p:txBody>
          <a:bodyPr lIns="0" tIns="0" rIns="0" bIns="0" rtlCol="0" anchor="t">
            <a:spAutoFit/>
          </a:bodyPr>
          <a:lstStyle/>
          <a:p>
            <a:pPr algn="ctr">
              <a:lnSpc>
                <a:spcPts val="2378"/>
              </a:lnSpc>
            </a:pPr>
            <a:r>
              <a:rPr lang="en-US" sz="1698" spc="18">
                <a:solidFill>
                  <a:srgbClr val="F2F4F8"/>
                </a:solidFill>
                <a:latin typeface="Arial"/>
                <a:ea typeface="Arial"/>
                <a:cs typeface="Arial"/>
                <a:sym typeface="Arial"/>
              </a:rPr>
              <a:t>Orchestrating Site Replication</a:t>
            </a:r>
          </a:p>
        </p:txBody>
      </p:sp>
      <p:sp>
        <p:nvSpPr>
          <p:cNvPr id="25" name="TextBox 25"/>
          <p:cNvSpPr txBox="1"/>
          <p:nvPr/>
        </p:nvSpPr>
        <p:spPr>
          <a:xfrm>
            <a:off x="12317711" y="6440574"/>
            <a:ext cx="581025" cy="386044"/>
          </a:xfrm>
          <a:prstGeom prst="rect">
            <a:avLst/>
          </a:prstGeom>
        </p:spPr>
        <p:txBody>
          <a:bodyPr lIns="0" tIns="0" rIns="0" bIns="0" rtlCol="0" anchor="t">
            <a:spAutoFit/>
          </a:bodyPr>
          <a:lstStyle/>
          <a:p>
            <a:pPr algn="ctr">
              <a:lnSpc>
                <a:spcPts val="2871"/>
              </a:lnSpc>
            </a:pPr>
            <a:r>
              <a:rPr lang="en-US" sz="2051" spc="186">
                <a:solidFill>
                  <a:srgbClr val="1B1E2D"/>
                </a:solidFill>
                <a:latin typeface="Calibri (MS)"/>
                <a:ea typeface="Calibri (MS)"/>
                <a:cs typeface="Calibri (MS)"/>
                <a:sym typeface="Calibri (MS)"/>
              </a:rPr>
              <a:t>CSM</a:t>
            </a:r>
          </a:p>
        </p:txBody>
      </p:sp>
      <p:sp>
        <p:nvSpPr>
          <p:cNvPr id="26" name="TextBox 26"/>
          <p:cNvSpPr txBox="1"/>
          <p:nvPr/>
        </p:nvSpPr>
        <p:spPr>
          <a:xfrm>
            <a:off x="11751327" y="6858410"/>
            <a:ext cx="1762125" cy="361771"/>
          </a:xfrm>
          <a:prstGeom prst="rect">
            <a:avLst/>
          </a:prstGeom>
        </p:spPr>
        <p:txBody>
          <a:bodyPr lIns="0" tIns="0" rIns="0" bIns="0" rtlCol="0" anchor="t">
            <a:spAutoFit/>
          </a:bodyPr>
          <a:lstStyle/>
          <a:p>
            <a:pPr algn="ctr">
              <a:lnSpc>
                <a:spcPts val="2634"/>
              </a:lnSpc>
            </a:pPr>
            <a:r>
              <a:rPr lang="en-US" sz="1882" spc="41">
                <a:solidFill>
                  <a:srgbClr val="1B1E2D"/>
                </a:solidFill>
                <a:latin typeface="Calibri (MS)"/>
                <a:ea typeface="Calibri (MS)"/>
                <a:cs typeface="Calibri (MS)"/>
                <a:sym typeface="Calibri (MS)"/>
              </a:rPr>
              <a:t>Site B Awareness</a:t>
            </a:r>
          </a:p>
        </p:txBody>
      </p:sp>
      <p:sp>
        <p:nvSpPr>
          <p:cNvPr id="27" name="TextBox 27"/>
          <p:cNvSpPr txBox="1"/>
          <p:nvPr/>
        </p:nvSpPr>
        <p:spPr>
          <a:xfrm>
            <a:off x="11123217" y="7791172"/>
            <a:ext cx="2400300" cy="307104"/>
          </a:xfrm>
          <a:prstGeom prst="rect">
            <a:avLst/>
          </a:prstGeom>
        </p:spPr>
        <p:txBody>
          <a:bodyPr lIns="0" tIns="0" rIns="0" bIns="0" rtlCol="0" anchor="t">
            <a:spAutoFit/>
          </a:bodyPr>
          <a:lstStyle/>
          <a:p>
            <a:pPr algn="ctr">
              <a:lnSpc>
                <a:spcPts val="2498"/>
              </a:lnSpc>
            </a:pPr>
            <a:r>
              <a:rPr lang="en-US" sz="1784" spc="26">
                <a:solidFill>
                  <a:srgbClr val="A4683C"/>
                </a:solidFill>
                <a:latin typeface="Satisfy"/>
                <a:ea typeface="Satisfy"/>
                <a:cs typeface="Satisfy"/>
                <a:sym typeface="Satisfy"/>
              </a:rPr>
              <a:t>Volum pmlection maintains</a:t>
            </a:r>
          </a:p>
        </p:txBody>
      </p:sp>
      <p:sp>
        <p:nvSpPr>
          <p:cNvPr id="28" name="TextBox 28"/>
          <p:cNvSpPr txBox="1"/>
          <p:nvPr/>
        </p:nvSpPr>
        <p:spPr>
          <a:xfrm>
            <a:off x="11595281" y="8036473"/>
            <a:ext cx="1457325" cy="323245"/>
          </a:xfrm>
          <a:prstGeom prst="rect">
            <a:avLst/>
          </a:prstGeom>
        </p:spPr>
        <p:txBody>
          <a:bodyPr lIns="0" tIns="0" rIns="0" bIns="0" rtlCol="0" anchor="t">
            <a:spAutoFit/>
          </a:bodyPr>
          <a:lstStyle/>
          <a:p>
            <a:pPr algn="ctr">
              <a:lnSpc>
                <a:spcPts val="2658"/>
              </a:lnSpc>
            </a:pPr>
            <a:r>
              <a:rPr lang="en-US" sz="1898" spc="1">
                <a:solidFill>
                  <a:srgbClr val="3F3D45"/>
                </a:solidFill>
                <a:latin typeface="Satisfy"/>
                <a:ea typeface="Satisfy"/>
                <a:cs typeface="Satisfy"/>
                <a:sym typeface="Satisfy"/>
              </a:rPr>
              <a:t>dolo conoiolonoy</a:t>
            </a:r>
          </a:p>
        </p:txBody>
      </p:sp>
      <p:sp>
        <p:nvSpPr>
          <p:cNvPr id="29" name="TextBox 29"/>
          <p:cNvSpPr txBox="1"/>
          <p:nvPr/>
        </p:nvSpPr>
        <p:spPr>
          <a:xfrm>
            <a:off x="14760953" y="8575378"/>
            <a:ext cx="800100" cy="266755"/>
          </a:xfrm>
          <a:prstGeom prst="rect">
            <a:avLst/>
          </a:prstGeom>
        </p:spPr>
        <p:txBody>
          <a:bodyPr lIns="0" tIns="0" rIns="0" bIns="0" rtlCol="0" anchor="t">
            <a:spAutoFit/>
          </a:bodyPr>
          <a:lstStyle/>
          <a:p>
            <a:pPr algn="ctr">
              <a:lnSpc>
                <a:spcPts val="2096"/>
              </a:lnSpc>
            </a:pPr>
            <a:r>
              <a:rPr lang="en-US" sz="1497" spc="130">
                <a:solidFill>
                  <a:srgbClr val="1B1E2D"/>
                </a:solidFill>
                <a:latin typeface="Aloja"/>
                <a:ea typeface="Aloja"/>
                <a:cs typeface="Aloja"/>
                <a:sym typeface="Aloja"/>
              </a:rPr>
              <a:t>Legend</a:t>
            </a:r>
          </a:p>
        </p:txBody>
      </p:sp>
      <p:sp>
        <p:nvSpPr>
          <p:cNvPr id="30" name="TextBox 30"/>
          <p:cNvSpPr txBox="1"/>
          <p:nvPr/>
        </p:nvSpPr>
        <p:spPr>
          <a:xfrm>
            <a:off x="14828831" y="8983401"/>
            <a:ext cx="676275" cy="207099"/>
          </a:xfrm>
          <a:prstGeom prst="rect">
            <a:avLst/>
          </a:prstGeom>
        </p:spPr>
        <p:txBody>
          <a:bodyPr lIns="0" tIns="0" rIns="0" bIns="0" rtlCol="0" anchor="t">
            <a:spAutoFit/>
          </a:bodyPr>
          <a:lstStyle/>
          <a:p>
            <a:pPr algn="ctr">
              <a:lnSpc>
                <a:spcPts val="1710"/>
              </a:lnSpc>
            </a:pPr>
            <a:r>
              <a:rPr lang="en-US" sz="1221" spc="23">
                <a:solidFill>
                  <a:srgbClr val="2F313F"/>
                </a:solidFill>
                <a:latin typeface="Sunday"/>
                <a:ea typeface="Sunday"/>
                <a:cs typeface="Sunday"/>
                <a:sym typeface="Sunday"/>
              </a:rPr>
              <a:t>Primary</a:t>
            </a:r>
          </a:p>
        </p:txBody>
      </p:sp>
      <p:sp>
        <p:nvSpPr>
          <p:cNvPr id="31" name="TextBox 31"/>
          <p:cNvSpPr txBox="1"/>
          <p:nvPr/>
        </p:nvSpPr>
        <p:spPr>
          <a:xfrm>
            <a:off x="14721654" y="9357358"/>
            <a:ext cx="914400" cy="248604"/>
          </a:xfrm>
          <a:prstGeom prst="rect">
            <a:avLst/>
          </a:prstGeom>
        </p:spPr>
        <p:txBody>
          <a:bodyPr lIns="0" tIns="0" rIns="0" bIns="0" rtlCol="0" anchor="t">
            <a:spAutoFit/>
          </a:bodyPr>
          <a:lstStyle/>
          <a:p>
            <a:pPr algn="ctr">
              <a:lnSpc>
                <a:spcPts val="2047"/>
              </a:lnSpc>
            </a:pPr>
            <a:r>
              <a:rPr lang="en-US" sz="1462" spc="103">
                <a:solidFill>
                  <a:srgbClr val="332E35"/>
                </a:solidFill>
                <a:latin typeface="Contrail One"/>
                <a:ea typeface="Contrail One"/>
                <a:cs typeface="Contrail One"/>
                <a:sym typeface="Contrail One"/>
              </a:rPr>
              <a:t>Secondary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7F6"/>
        </a:solidFill>
        <a:effectLst/>
      </p:bgPr>
    </p:bg>
    <p:spTree>
      <p:nvGrpSpPr>
        <p:cNvPr id="1" name=""/>
        <p:cNvGrpSpPr/>
        <p:nvPr/>
      </p:nvGrpSpPr>
      <p:grpSpPr>
        <a:xfrm>
          <a:off x="0" y="0"/>
          <a:ext cx="0" cy="0"/>
          <a:chOff x="0" y="0"/>
          <a:chExt cx="0" cy="0"/>
        </a:xfrm>
      </p:grpSpPr>
      <p:sp>
        <p:nvSpPr>
          <p:cNvPr id="2" name="Freeform 2"/>
          <p:cNvSpPr/>
          <p:nvPr/>
        </p:nvSpPr>
        <p:spPr>
          <a:xfrm>
            <a:off x="2944197" y="0"/>
            <a:ext cx="12141818" cy="10178230"/>
          </a:xfrm>
          <a:custGeom>
            <a:avLst/>
            <a:gdLst/>
            <a:ahLst/>
            <a:cxnLst/>
            <a:rect l="l" t="t" r="r" b="b"/>
            <a:pathLst>
              <a:path w="12141818" h="10178230">
                <a:moveTo>
                  <a:pt x="0" y="0"/>
                </a:moveTo>
                <a:lnTo>
                  <a:pt x="12141818" y="0"/>
                </a:lnTo>
                <a:lnTo>
                  <a:pt x="12141818" y="10178230"/>
                </a:lnTo>
                <a:lnTo>
                  <a:pt x="0" y="10178230"/>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Freeform 2"/>
          <p:cNvSpPr/>
          <p:nvPr/>
        </p:nvSpPr>
        <p:spPr>
          <a:xfrm>
            <a:off x="2018457" y="-1259584"/>
            <a:ext cx="14251086" cy="11946385"/>
          </a:xfrm>
          <a:custGeom>
            <a:avLst/>
            <a:gdLst/>
            <a:ahLst/>
            <a:cxnLst/>
            <a:rect l="l" t="t" r="r" b="b"/>
            <a:pathLst>
              <a:path w="14251086" h="11946385">
                <a:moveTo>
                  <a:pt x="0" y="0"/>
                </a:moveTo>
                <a:lnTo>
                  <a:pt x="14251086" y="0"/>
                </a:lnTo>
                <a:lnTo>
                  <a:pt x="14251086" y="11946386"/>
                </a:lnTo>
                <a:lnTo>
                  <a:pt x="0" y="11946386"/>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5FC"/>
        </a:solidFill>
        <a:effectLst/>
      </p:bgPr>
    </p:bg>
    <p:spTree>
      <p:nvGrpSpPr>
        <p:cNvPr id="1" name=""/>
        <p:cNvGrpSpPr/>
        <p:nvPr/>
      </p:nvGrpSpPr>
      <p:grpSpPr>
        <a:xfrm>
          <a:off x="0" y="0"/>
          <a:ext cx="0" cy="0"/>
          <a:chOff x="0" y="0"/>
          <a:chExt cx="0" cy="0"/>
        </a:xfrm>
      </p:grpSpPr>
      <p:sp>
        <p:nvSpPr>
          <p:cNvPr id="2" name="Freeform 2"/>
          <p:cNvSpPr/>
          <p:nvPr/>
        </p:nvSpPr>
        <p:spPr>
          <a:xfrm>
            <a:off x="3257083" y="0"/>
            <a:ext cx="12022703" cy="10078379"/>
          </a:xfrm>
          <a:custGeom>
            <a:avLst/>
            <a:gdLst/>
            <a:ahLst/>
            <a:cxnLst/>
            <a:rect l="l" t="t" r="r" b="b"/>
            <a:pathLst>
              <a:path w="12022703" h="10078379">
                <a:moveTo>
                  <a:pt x="0" y="0"/>
                </a:moveTo>
                <a:lnTo>
                  <a:pt x="12022703" y="0"/>
                </a:lnTo>
                <a:lnTo>
                  <a:pt x="12022703" y="10078379"/>
                </a:lnTo>
                <a:lnTo>
                  <a:pt x="0" y="10078379"/>
                </a:lnTo>
                <a:lnTo>
                  <a:pt x="0" y="0"/>
                </a:lnTo>
                <a:close/>
              </a:path>
            </a:pathLst>
          </a:custGeom>
          <a:blipFill>
            <a:blip r:embed="rId3"/>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2483</Words>
  <Application>Microsoft Office PowerPoint</Application>
  <PresentationFormat>Custom</PresentationFormat>
  <Paragraphs>497</Paragraphs>
  <Slides>14</Slides>
  <Notes>8</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14</vt:i4>
      </vt:variant>
    </vt:vector>
  </HeadingPairs>
  <TitlesOfParts>
    <vt:vector size="29" baseType="lpstr">
      <vt:lpstr>Roboto Condensed</vt:lpstr>
      <vt:lpstr>Genty Sans</vt:lpstr>
      <vt:lpstr>Barlow Bold</vt:lpstr>
      <vt:lpstr>Contrail One</vt:lpstr>
      <vt:lpstr>Calibri (MS)</vt:lpstr>
      <vt:lpstr>Sunday</vt:lpstr>
      <vt:lpstr>Open Sauce SemiBold</vt:lpstr>
      <vt:lpstr>Arial Bold</vt:lpstr>
      <vt:lpstr>Arial</vt:lpstr>
      <vt:lpstr>IBM Plex Sans Bold</vt:lpstr>
      <vt:lpstr>IBM Plex Sans</vt:lpstr>
      <vt:lpstr>Satisfy</vt:lpstr>
      <vt:lpstr>Aloja</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Diagram showing different connection interfaces (Direct, HMC, z/OS).</dc:title>
  <dc:creator>Raydo</dc:creator>
  <cp:lastModifiedBy>Raydo</cp:lastModifiedBy>
  <cp:revision>2</cp:revision>
  <dcterms:created xsi:type="dcterms:W3CDTF">2006-08-16T00:00:00Z</dcterms:created>
  <dcterms:modified xsi:type="dcterms:W3CDTF">2025-03-29T12:30:46Z</dcterms:modified>
  <dc:identifier>DAGi6O9v-2o</dc:identifier>
</cp:coreProperties>
</file>

<file path=docProps/thumbnail.jpeg>
</file>